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6" r:id="rId2"/>
    <p:sldId id="278" r:id="rId3"/>
    <p:sldId id="257" r:id="rId4"/>
    <p:sldId id="271" r:id="rId5"/>
    <p:sldId id="258" r:id="rId6"/>
    <p:sldId id="259" r:id="rId7"/>
    <p:sldId id="272" r:id="rId8"/>
    <p:sldId id="260" r:id="rId9"/>
    <p:sldId id="261" r:id="rId10"/>
    <p:sldId id="262" r:id="rId11"/>
    <p:sldId id="263" r:id="rId12"/>
    <p:sldId id="265" r:id="rId13"/>
    <p:sldId id="266" r:id="rId14"/>
    <p:sldId id="267" r:id="rId15"/>
    <p:sldId id="268" r:id="rId16"/>
    <p:sldId id="274" r:id="rId17"/>
    <p:sldId id="269" r:id="rId18"/>
    <p:sldId id="440" r:id="rId19"/>
    <p:sldId id="442" r:id="rId20"/>
    <p:sldId id="441" r:id="rId21"/>
    <p:sldId id="444" r:id="rId22"/>
    <p:sldId id="445" r:id="rId23"/>
    <p:sldId id="446" r:id="rId24"/>
    <p:sldId id="427" r:id="rId25"/>
    <p:sldId id="447" r:id="rId26"/>
    <p:sldId id="450" r:id="rId27"/>
    <p:sldId id="451" r:id="rId28"/>
    <p:sldId id="452" r:id="rId29"/>
    <p:sldId id="453" r:id="rId30"/>
    <p:sldId id="454" r:id="rId31"/>
    <p:sldId id="456" r:id="rId32"/>
    <p:sldId id="275" r:id="rId33"/>
    <p:sldId id="276" r:id="rId34"/>
    <p:sldId id="277" r:id="rId35"/>
    <p:sldId id="433" r:id="rId36"/>
    <p:sldId id="448" r:id="rId37"/>
    <p:sldId id="449" r:id="rId38"/>
    <p:sldId id="45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22CFDB-FAB2-44CB-B40A-4BB6DAE0B9C9}">
          <p14:sldIdLst>
            <p14:sldId id="256"/>
            <p14:sldId id="278"/>
            <p14:sldId id="257"/>
            <p14:sldId id="271"/>
            <p14:sldId id="258"/>
            <p14:sldId id="259"/>
            <p14:sldId id="272"/>
            <p14:sldId id="260"/>
            <p14:sldId id="261"/>
            <p14:sldId id="262"/>
            <p14:sldId id="263"/>
            <p14:sldId id="265"/>
            <p14:sldId id="266"/>
            <p14:sldId id="267"/>
            <p14:sldId id="268"/>
            <p14:sldId id="274"/>
            <p14:sldId id="269"/>
            <p14:sldId id="440"/>
            <p14:sldId id="442"/>
            <p14:sldId id="441"/>
            <p14:sldId id="444"/>
            <p14:sldId id="445"/>
            <p14:sldId id="446"/>
            <p14:sldId id="427"/>
            <p14:sldId id="447"/>
            <p14:sldId id="450"/>
            <p14:sldId id="451"/>
            <p14:sldId id="452"/>
            <p14:sldId id="453"/>
            <p14:sldId id="454"/>
            <p14:sldId id="456"/>
            <p14:sldId id="275"/>
            <p14:sldId id="276"/>
            <p14:sldId id="277"/>
            <p14:sldId id="433"/>
            <p14:sldId id="448"/>
            <p14:sldId id="449"/>
            <p14:sldId id="4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50A000-7A37-47F1-8F14-C83085DEFFCB}" v="305" dt="2018-12-06T12:16:04.560"/>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2" autoAdjust="0"/>
    <p:restoredTop sz="94660"/>
  </p:normalViewPr>
  <p:slideViewPr>
    <p:cSldViewPr snapToGrid="0">
      <p:cViewPr varScale="1">
        <p:scale>
          <a:sx n="78" d="100"/>
          <a:sy n="78" d="100"/>
        </p:scale>
        <p:origin x="5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09E7B5-18E3-4B7F-818F-810C3EBC561D}" type="datetimeFigureOut">
              <a:rPr lang="en-IN" smtClean="0"/>
              <a:t>07-12-2018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73F8AC-2BB2-43F0-8ADC-1DCFB304F2E4}" type="slidenum">
              <a:rPr lang="en-IN" smtClean="0"/>
              <a:t>‹#›</a:t>
            </a:fld>
            <a:endParaRPr lang="en-IN"/>
          </a:p>
        </p:txBody>
      </p:sp>
    </p:spTree>
    <p:extLst>
      <p:ext uri="{BB962C8B-B14F-4D97-AF65-F5344CB8AC3E}">
        <p14:creationId xmlns:p14="http://schemas.microsoft.com/office/powerpoint/2010/main" val="404013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73F8AC-2BB2-43F0-8ADC-1DCFB304F2E4}" type="slidenum">
              <a:rPr lang="en-IN" smtClean="0"/>
              <a:t>8</a:t>
            </a:fld>
            <a:endParaRPr lang="en-IN"/>
          </a:p>
        </p:txBody>
      </p:sp>
    </p:spTree>
    <p:extLst>
      <p:ext uri="{BB962C8B-B14F-4D97-AF65-F5344CB8AC3E}">
        <p14:creationId xmlns:p14="http://schemas.microsoft.com/office/powerpoint/2010/main" val="2128819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73F8AC-2BB2-43F0-8ADC-1DCFB304F2E4}" type="slidenum">
              <a:rPr lang="en-IN" smtClean="0"/>
              <a:t>17</a:t>
            </a:fld>
            <a:endParaRPr lang="en-IN"/>
          </a:p>
        </p:txBody>
      </p:sp>
    </p:spTree>
    <p:extLst>
      <p:ext uri="{BB962C8B-B14F-4D97-AF65-F5344CB8AC3E}">
        <p14:creationId xmlns:p14="http://schemas.microsoft.com/office/powerpoint/2010/main" val="1485605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35</a:t>
            </a:fld>
            <a:endParaRPr lang="en-US" dirty="0"/>
          </a:p>
        </p:txBody>
      </p:sp>
    </p:spTree>
    <p:extLst>
      <p:ext uri="{BB962C8B-B14F-4D97-AF65-F5344CB8AC3E}">
        <p14:creationId xmlns:p14="http://schemas.microsoft.com/office/powerpoint/2010/main" val="6994850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12/7/2018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12/7/2018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web.mit.edu/15.053/www/AMP.htm"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hyperlink" Target="https://cloud.anylogic.com/assets/embed?modelId=8a1fecf4-6f48-4461-96c1-a0d5a1327cda" TargetMode="External"/><Relationship Id="rId3" Type="http://schemas.openxmlformats.org/officeDocument/2006/relationships/hyperlink" Target="https://en.wikipedia.org/wiki/Simulation#cite_note-definition-1" TargetMode="External"/><Relationship Id="rId7" Type="http://schemas.openxmlformats.org/officeDocument/2006/relationships/hyperlink" Target="https://cloud.anylogic.com/assets/embed?modelId=5e8ff5b8-6ade-46d8-a26a-50729d1780d7" TargetMode="External"/><Relationship Id="rId2" Type="http://schemas.openxmlformats.org/officeDocument/2006/relationships/hyperlink" Target="https://en.wikipedia.org/wiki/Imitation" TargetMode="External"/><Relationship Id="rId1" Type="http://schemas.openxmlformats.org/officeDocument/2006/relationships/slideLayout" Target="../slideLayouts/slideLayout2.xml"/><Relationship Id="rId6" Type="http://schemas.openxmlformats.org/officeDocument/2006/relationships/hyperlink" Target="https://cloud.anylogic.com/assets/embed?modelId=7fb3e1d9-acc8-4b91-b674-47f325408a64" TargetMode="External"/><Relationship Id="rId5" Type="http://schemas.openxmlformats.org/officeDocument/2006/relationships/hyperlink" Target="https://www.anylogic.com/downloads/personal-learning-edition-download/" TargetMode="External"/><Relationship Id="rId4" Type="http://schemas.openxmlformats.org/officeDocument/2006/relationships/hyperlink" Target="https://en.wikipedia.org/wiki/Function_(engineeri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2.w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hyperlink" Target="https://simpy.readthedocs.io/en/3.0.11/examples/gas_station_refuel.html" TargetMode="External"/><Relationship Id="rId5" Type="http://schemas.openxmlformats.org/officeDocument/2006/relationships/image" Target="../media/image24.wmf"/><Relationship Id="rId4"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7.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9.wmf"/></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3.wmf"/><Relationship Id="rId5" Type="http://schemas.openxmlformats.org/officeDocument/2006/relationships/oleObject" Target="../embeddings/oleObject6.bin"/><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bit.ly/2rrxMSN" TargetMode="External"/><Relationship Id="rId2" Type="http://schemas.openxmlformats.org/officeDocument/2006/relationships/hyperlink" Target="mailto:abalki@gmail.com" TargetMode="External"/><Relationship Id="rId1" Type="http://schemas.openxmlformats.org/officeDocument/2006/relationships/slideLayout" Target="../slideLayouts/slideLayout3.xml"/><Relationship Id="rId5" Type="http://schemas.openxmlformats.org/officeDocument/2006/relationships/hyperlink" Target="http://www.linkedin.com/in/abalki" TargetMode="External"/><Relationship Id="rId4" Type="http://schemas.openxmlformats.org/officeDocument/2006/relationships/hyperlink" Target="https://github.com/abalki/PSGTech-TechTal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puzzlor.co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areers.3ds.com/puzzle-quintiq" TargetMode="External"/><Relationship Id="rId2" Type="http://schemas.openxmlformats.org/officeDocument/2006/relationships/hyperlink" Target="http://www.puzzlor.com/" TargetMode="External"/><Relationship Id="rId1" Type="http://schemas.openxmlformats.org/officeDocument/2006/relationships/slideLayout" Target="../slideLayouts/slideLayout2.xml"/><Relationship Id="rId4" Type="http://schemas.openxmlformats.org/officeDocument/2006/relationships/hyperlink" Target="http://www.kaggle.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hyperlink" Target="https://medium.com/@rrfd/what-is-maximum-likelihood-estimation-examples-in-python-791153818030" TargetMode="External"/><Relationship Id="rId3" Type="http://schemas.openxmlformats.org/officeDocument/2006/relationships/image" Target="../media/image1.jpeg"/><Relationship Id="rId7" Type="http://schemas.openxmlformats.org/officeDocument/2006/relationships/image" Target="../media/image7.png"/><Relationship Id="rId12" Type="http://schemas.openxmlformats.org/officeDocument/2006/relationships/image" Target="../media/image13.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jpg"/><Relationship Id="rId9" Type="http://schemas.openxmlformats.org/officeDocument/2006/relationships/image" Target="../media/image8.png"/><Relationship Id="rId14" Type="http://schemas.openxmlformats.org/officeDocument/2006/relationships/hyperlink" Target="http://dpannell.fnas.uwa.edu.au/dpap971f.ht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www.youtube.com/watch?v=gMQZq2O8yDA" TargetMode="External"/><Relationship Id="rId13" Type="http://schemas.openxmlformats.org/officeDocument/2006/relationships/hyperlink" Target="http://jakevdp.github.io/blog/2014/03/11/frequentism-and-bayesianism-a-practical-intro/" TargetMode="External"/><Relationship Id="rId3" Type="http://schemas.openxmlformats.org/officeDocument/2006/relationships/hyperlink" Target="https://christophm.github.io/interpretable-ml-book/" TargetMode="External"/><Relationship Id="rId7" Type="http://schemas.openxmlformats.org/officeDocument/2006/relationships/hyperlink" Target="http://www.unofficialgoogledatascience.com/2017/01/causality-in-machine-learning.html" TargetMode="External"/><Relationship Id="rId12" Type="http://schemas.openxmlformats.org/officeDocument/2006/relationships/hyperlink" Target="https://en.wikipedia.org/wiki/Uncertainty_quantification" TargetMode="External"/><Relationship Id="rId2" Type="http://schemas.openxmlformats.org/officeDocument/2006/relationships/hyperlink" Target="https://www.oreilly.com/learning/introduction-to-local-interpretable-model-agnostic-explanations-lime" TargetMode="External"/><Relationship Id="rId1" Type="http://schemas.openxmlformats.org/officeDocument/2006/relationships/slideLayout" Target="../slideLayouts/slideLayout2.xml"/><Relationship Id="rId6" Type="http://schemas.openxmlformats.org/officeDocument/2006/relationships/hyperlink" Target="https://www.youtube.com/watch?v=rkpNZ6Sf7NM" TargetMode="External"/><Relationship Id="rId11" Type="http://schemas.openxmlformats.org/officeDocument/2006/relationships/hyperlink" Target="https://www.kdnuggets.com/2017/03/structural-equation-modeling.html" TargetMode="External"/><Relationship Id="rId5" Type="http://schemas.openxmlformats.org/officeDocument/2006/relationships/hyperlink" Target="https://towardsdatascience.com/one-feature-attribution-method-to-supposedly-rule-them-all-shapley-values-f3e04534983d" TargetMode="External"/><Relationship Id="rId10" Type="http://schemas.openxmlformats.org/officeDocument/2006/relationships/hyperlink" Target="https://www.youtube.com/watch?v=eKkESdyMG9w" TargetMode="External"/><Relationship Id="rId4" Type="http://schemas.openxmlformats.org/officeDocument/2006/relationships/hyperlink" Target="https://distill.pub/2017/feature-visualization/" TargetMode="External"/><Relationship Id="rId9" Type="http://schemas.openxmlformats.org/officeDocument/2006/relationships/hyperlink" Target="https://inst.eecs.berkeley.edu/~cs188/fa18/assets/slides/lec15/FA18_cs188_lecture15_bayes_nets_III_inference_1pp.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F797E-0137-4239-B154-016CBA26FD60}"/>
              </a:ext>
            </a:extLst>
          </p:cNvPr>
          <p:cNvSpPr>
            <a:spLocks noGrp="1"/>
          </p:cNvSpPr>
          <p:nvPr>
            <p:ph type="ctrTitle"/>
          </p:nvPr>
        </p:nvSpPr>
        <p:spPr/>
        <p:txBody>
          <a:bodyPr>
            <a:normAutofit fontScale="90000"/>
          </a:bodyPr>
          <a:lstStyle/>
          <a:p>
            <a:r>
              <a:rPr lang="en-IN" dirty="0"/>
              <a:t>FROM DATA TO DECISIONS: PREDICTIVE &amp; PRESCRIPTIVE ANALYTICS IN THE INDUSTRY</a:t>
            </a:r>
          </a:p>
        </p:txBody>
      </p:sp>
      <p:sp>
        <p:nvSpPr>
          <p:cNvPr id="3" name="Subtitle 2">
            <a:extLst>
              <a:ext uri="{FF2B5EF4-FFF2-40B4-BE49-F238E27FC236}">
                <a16:creationId xmlns:a16="http://schemas.microsoft.com/office/drawing/2014/main" xmlns="" id="{D665A07B-5BF8-40A7-A990-E4C5DDFEBE2F}"/>
              </a:ext>
            </a:extLst>
          </p:cNvPr>
          <p:cNvSpPr>
            <a:spLocks noGrp="1"/>
          </p:cNvSpPr>
          <p:nvPr>
            <p:ph type="subTitle" idx="1"/>
          </p:nvPr>
        </p:nvSpPr>
        <p:spPr/>
        <p:txBody>
          <a:bodyPr>
            <a:normAutofit fontScale="92500" lnSpcReduction="20000"/>
          </a:bodyPr>
          <a:lstStyle/>
          <a:p>
            <a:r>
              <a:rPr lang="en-IN" dirty="0"/>
              <a:t>Balakrishnan ANANTHANARAYANAN</a:t>
            </a:r>
          </a:p>
          <a:p>
            <a:r>
              <a:rPr lang="en-IN" dirty="0"/>
              <a:t>TECHNOLOGIST</a:t>
            </a:r>
          </a:p>
          <a:p>
            <a:r>
              <a:rPr lang="en-IN" dirty="0"/>
              <a:t>INTEL TECHNOLOGY INDIA PVT. LTD.,</a:t>
            </a:r>
          </a:p>
          <a:p>
            <a:r>
              <a:rPr lang="en-IN" dirty="0"/>
              <a:t>99MW04</a:t>
            </a:r>
          </a:p>
        </p:txBody>
      </p:sp>
    </p:spTree>
    <p:extLst>
      <p:ext uri="{BB962C8B-B14F-4D97-AF65-F5344CB8AC3E}">
        <p14:creationId xmlns:p14="http://schemas.microsoft.com/office/powerpoint/2010/main" val="19227199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143000" y="2002631"/>
            <a:ext cx="9906000" cy="2852737"/>
          </a:xfrm>
        </p:spPr>
        <p:txBody>
          <a:bodyPr anchor="ctr"/>
          <a:lstStyle/>
          <a:p>
            <a:pPr algn="ctr"/>
            <a:r>
              <a:rPr lang="en-IN" dirty="0"/>
              <a:t>The GAP STILL EXISTS! </a:t>
            </a:r>
            <a:br>
              <a:rPr lang="en-IN" dirty="0"/>
            </a:br>
            <a:r>
              <a:rPr lang="en-IN" dirty="0"/>
              <a:t>WHAT IS THE SOLUTION?</a:t>
            </a:r>
            <a:br>
              <a:rPr lang="en-IN" dirty="0"/>
            </a:br>
            <a:r>
              <a:rPr lang="en-IN" dirty="0"/>
              <a:t>THAT IS OUR TOPIC FOR TODAY </a:t>
            </a:r>
          </a:p>
        </p:txBody>
      </p:sp>
    </p:spTree>
    <p:extLst>
      <p:ext uri="{BB962C8B-B14F-4D97-AF65-F5344CB8AC3E}">
        <p14:creationId xmlns:p14="http://schemas.microsoft.com/office/powerpoint/2010/main" val="36492484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263880" y="0"/>
            <a:ext cx="9783529" cy="928762"/>
          </a:xfrm>
        </p:spPr>
        <p:txBody>
          <a:bodyPr/>
          <a:lstStyle/>
          <a:p>
            <a:r>
              <a:rPr lang="en-IN" dirty="0"/>
              <a:t>THE ANALYTICS CONTINUUM #1/4</a:t>
            </a:r>
          </a:p>
        </p:txBody>
      </p:sp>
      <p:pic>
        <p:nvPicPr>
          <p:cNvPr id="7" name="Picture 6">
            <a:extLst>
              <a:ext uri="{FF2B5EF4-FFF2-40B4-BE49-F238E27FC236}">
                <a16:creationId xmlns:a16="http://schemas.microsoft.com/office/drawing/2014/main" xmlns="" id="{B151172B-C50C-4AD1-8982-BA6D7B26DDE8}"/>
              </a:ext>
            </a:extLst>
          </p:cNvPr>
          <p:cNvPicPr>
            <a:picLocks noChangeAspect="1"/>
          </p:cNvPicPr>
          <p:nvPr/>
        </p:nvPicPr>
        <p:blipFill>
          <a:blip r:embed="rId2"/>
          <a:stretch>
            <a:fillRect/>
          </a:stretch>
        </p:blipFill>
        <p:spPr>
          <a:xfrm>
            <a:off x="1403159" y="769521"/>
            <a:ext cx="9755882" cy="5528333"/>
          </a:xfrm>
          <a:prstGeom prst="rect">
            <a:avLst/>
          </a:prstGeom>
        </p:spPr>
      </p:pic>
      <p:sp>
        <p:nvSpPr>
          <p:cNvPr id="8" name="Footer Placeholder 59">
            <a:extLst>
              <a:ext uri="{FF2B5EF4-FFF2-40B4-BE49-F238E27FC236}">
                <a16:creationId xmlns:a16="http://schemas.microsoft.com/office/drawing/2014/main" xmlns="" id="{B3C04CAB-793B-4207-A617-BD3C25565978}"/>
              </a:ext>
            </a:extLst>
          </p:cNvPr>
          <p:cNvSpPr>
            <a:spLocks noGrp="1"/>
          </p:cNvSpPr>
          <p:nvPr>
            <p:ph type="ftr" sz="quarter" idx="11"/>
          </p:nvPr>
        </p:nvSpPr>
        <p:spPr>
          <a:xfrm>
            <a:off x="9695062" y="6423082"/>
            <a:ext cx="1713387" cy="365125"/>
          </a:xfrm>
        </p:spPr>
        <p:txBody>
          <a:bodyPr/>
          <a:lstStyle/>
          <a:p>
            <a:r>
              <a:rPr lang="en-US" b="1" dirty="0"/>
              <a:t>source: </a:t>
            </a:r>
            <a:r>
              <a:rPr lang="en-US" dirty="0"/>
              <a:t>GARTNER © 2015</a:t>
            </a:r>
          </a:p>
        </p:txBody>
      </p:sp>
    </p:spTree>
    <p:extLst>
      <p:ext uri="{BB962C8B-B14F-4D97-AF65-F5344CB8AC3E}">
        <p14:creationId xmlns:p14="http://schemas.microsoft.com/office/powerpoint/2010/main" val="5651860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263880" y="0"/>
            <a:ext cx="9783529" cy="928762"/>
          </a:xfrm>
        </p:spPr>
        <p:txBody>
          <a:bodyPr/>
          <a:lstStyle/>
          <a:p>
            <a:r>
              <a:rPr lang="en-IN" dirty="0"/>
              <a:t>THE ANALYTICS CONTINUUM #2/4</a:t>
            </a:r>
          </a:p>
        </p:txBody>
      </p:sp>
      <p:pic>
        <p:nvPicPr>
          <p:cNvPr id="8" name="Picture 7">
            <a:extLst>
              <a:ext uri="{FF2B5EF4-FFF2-40B4-BE49-F238E27FC236}">
                <a16:creationId xmlns:a16="http://schemas.microsoft.com/office/drawing/2014/main" xmlns="" id="{732C91E9-8C49-4D49-A8C9-4FC4B9B0501B}"/>
              </a:ext>
            </a:extLst>
          </p:cNvPr>
          <p:cNvPicPr>
            <a:picLocks noChangeAspect="1"/>
          </p:cNvPicPr>
          <p:nvPr/>
        </p:nvPicPr>
        <p:blipFill>
          <a:blip r:embed="rId2"/>
          <a:stretch>
            <a:fillRect/>
          </a:stretch>
        </p:blipFill>
        <p:spPr>
          <a:xfrm>
            <a:off x="6515753" y="840081"/>
            <a:ext cx="3595210" cy="269640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9" name="Picture 8">
            <a:extLst>
              <a:ext uri="{FF2B5EF4-FFF2-40B4-BE49-F238E27FC236}">
                <a16:creationId xmlns:a16="http://schemas.microsoft.com/office/drawing/2014/main" xmlns="" id="{ABF6E5CC-9395-42BF-ADB3-691914195441}"/>
              </a:ext>
            </a:extLst>
          </p:cNvPr>
          <p:cNvPicPr>
            <a:picLocks noChangeAspect="1"/>
          </p:cNvPicPr>
          <p:nvPr/>
        </p:nvPicPr>
        <p:blipFill>
          <a:blip r:embed="rId3"/>
          <a:stretch>
            <a:fillRect/>
          </a:stretch>
        </p:blipFill>
        <p:spPr>
          <a:xfrm>
            <a:off x="1666722" y="840081"/>
            <a:ext cx="4009526" cy="269640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10" name="Picture 9">
            <a:extLst>
              <a:ext uri="{FF2B5EF4-FFF2-40B4-BE49-F238E27FC236}">
                <a16:creationId xmlns:a16="http://schemas.microsoft.com/office/drawing/2014/main" xmlns="" id="{3DA728CA-2966-425E-898B-DE6A79B4F5CF}"/>
              </a:ext>
            </a:extLst>
          </p:cNvPr>
          <p:cNvPicPr>
            <a:picLocks noChangeAspect="1"/>
          </p:cNvPicPr>
          <p:nvPr/>
        </p:nvPicPr>
        <p:blipFill>
          <a:blip r:embed="rId4"/>
          <a:stretch>
            <a:fillRect/>
          </a:stretch>
        </p:blipFill>
        <p:spPr>
          <a:xfrm>
            <a:off x="3200457" y="3721404"/>
            <a:ext cx="5780211" cy="281785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6964254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263880" y="0"/>
            <a:ext cx="9957013" cy="928762"/>
          </a:xfrm>
        </p:spPr>
        <p:txBody>
          <a:bodyPr>
            <a:noAutofit/>
          </a:bodyPr>
          <a:lstStyle/>
          <a:p>
            <a:r>
              <a:rPr lang="en-IN" sz="3200" dirty="0"/>
              <a:t>THE ANALYTICS CONTINUUM – LOOK BACK #3/4</a:t>
            </a:r>
          </a:p>
        </p:txBody>
      </p:sp>
      <p:pic>
        <p:nvPicPr>
          <p:cNvPr id="3" name="Picture 2">
            <a:extLst>
              <a:ext uri="{FF2B5EF4-FFF2-40B4-BE49-F238E27FC236}">
                <a16:creationId xmlns:a16="http://schemas.microsoft.com/office/drawing/2014/main" xmlns="" id="{1600A8E6-F0C3-4428-A4F9-FA1EAB318BAF}"/>
              </a:ext>
            </a:extLst>
          </p:cNvPr>
          <p:cNvPicPr>
            <a:picLocks noChangeAspect="1"/>
          </p:cNvPicPr>
          <p:nvPr/>
        </p:nvPicPr>
        <p:blipFill>
          <a:blip r:embed="rId2"/>
          <a:stretch>
            <a:fillRect/>
          </a:stretch>
        </p:blipFill>
        <p:spPr>
          <a:xfrm>
            <a:off x="1141402" y="2023582"/>
            <a:ext cx="4943527" cy="2148635"/>
          </a:xfrm>
          <a:prstGeom prst="rect">
            <a:avLst/>
          </a:prstGeom>
        </p:spPr>
      </p:pic>
      <p:pic>
        <p:nvPicPr>
          <p:cNvPr id="4" name="Picture 3">
            <a:extLst>
              <a:ext uri="{FF2B5EF4-FFF2-40B4-BE49-F238E27FC236}">
                <a16:creationId xmlns:a16="http://schemas.microsoft.com/office/drawing/2014/main" xmlns="" id="{0E9ACA67-254A-4592-95D0-270D2C85DAC9}"/>
              </a:ext>
            </a:extLst>
          </p:cNvPr>
          <p:cNvPicPr>
            <a:picLocks noChangeAspect="1"/>
          </p:cNvPicPr>
          <p:nvPr/>
        </p:nvPicPr>
        <p:blipFill>
          <a:blip r:embed="rId3"/>
          <a:stretch>
            <a:fillRect/>
          </a:stretch>
        </p:blipFill>
        <p:spPr>
          <a:xfrm>
            <a:off x="6308704" y="1544194"/>
            <a:ext cx="4948807" cy="3349055"/>
          </a:xfrm>
          <a:prstGeom prst="rect">
            <a:avLst/>
          </a:prstGeom>
        </p:spPr>
      </p:pic>
      <p:sp>
        <p:nvSpPr>
          <p:cNvPr id="66" name="Footer Placeholder 59">
            <a:extLst>
              <a:ext uri="{FF2B5EF4-FFF2-40B4-BE49-F238E27FC236}">
                <a16:creationId xmlns:a16="http://schemas.microsoft.com/office/drawing/2014/main" xmlns="" id="{0688E1C9-32E0-44D7-B8A2-424EA12C7D42}"/>
              </a:ext>
            </a:extLst>
          </p:cNvPr>
          <p:cNvSpPr>
            <a:spLocks noGrp="1"/>
          </p:cNvSpPr>
          <p:nvPr>
            <p:ph type="ftr" sz="quarter" idx="11"/>
          </p:nvPr>
        </p:nvSpPr>
        <p:spPr>
          <a:xfrm>
            <a:off x="1772107" y="1679946"/>
            <a:ext cx="3689253" cy="269566"/>
          </a:xfrm>
        </p:spPr>
        <p:txBody>
          <a:bodyPr/>
          <a:lstStyle/>
          <a:p>
            <a:r>
              <a:rPr lang="en-US" sz="1600" b="1" dirty="0"/>
              <a:t>TYPES OF MODEL REPRESENTATION</a:t>
            </a:r>
            <a:endParaRPr lang="en-US" sz="1600" dirty="0"/>
          </a:p>
        </p:txBody>
      </p:sp>
      <p:sp>
        <p:nvSpPr>
          <p:cNvPr id="67" name="Footer Placeholder 59">
            <a:extLst>
              <a:ext uri="{FF2B5EF4-FFF2-40B4-BE49-F238E27FC236}">
                <a16:creationId xmlns:a16="http://schemas.microsoft.com/office/drawing/2014/main" xmlns="" id="{1D252688-7EB2-4E7F-BC5F-20AC7B1BC66F}"/>
              </a:ext>
            </a:extLst>
          </p:cNvPr>
          <p:cNvSpPr txBox="1">
            <a:spLocks/>
          </p:cNvSpPr>
          <p:nvPr/>
        </p:nvSpPr>
        <p:spPr>
          <a:xfrm>
            <a:off x="7183407" y="1233378"/>
            <a:ext cx="3199400" cy="242794"/>
          </a:xfrm>
          <a:prstGeom prst="rect">
            <a:avLst/>
          </a:prstGeom>
        </p:spPr>
        <p:txBody>
          <a:bodyPr vert="horz" lIns="91440" tIns="45720" rIns="91440" bIns="45720" rtlCol="0" anchor="ctr"/>
          <a:lstStyle>
            <a:defPPr>
              <a:defRPr lang="en-US"/>
            </a:defPPr>
            <a:lvl1pPr marL="0" algn="l" defTabSz="457200" rtl="0" eaLnBrk="1" latinLnBrk="0" hangingPunct="1">
              <a:defRPr sz="1050" kern="1200" cap="all" baseline="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b="1" dirty="0"/>
              <a:t>CLASSIFICATION OF MODELS</a:t>
            </a:r>
            <a:endParaRPr lang="en-US" sz="1600" dirty="0"/>
          </a:p>
        </p:txBody>
      </p:sp>
      <p:sp>
        <p:nvSpPr>
          <p:cNvPr id="5" name="Rectangle 4">
            <a:extLst>
              <a:ext uri="{FF2B5EF4-FFF2-40B4-BE49-F238E27FC236}">
                <a16:creationId xmlns:a16="http://schemas.microsoft.com/office/drawing/2014/main" xmlns="" id="{8E6CD478-CD6F-4EBA-B05D-C3D559040430}"/>
              </a:ext>
            </a:extLst>
          </p:cNvPr>
          <p:cNvSpPr/>
          <p:nvPr/>
        </p:nvSpPr>
        <p:spPr>
          <a:xfrm>
            <a:off x="6096000" y="6336520"/>
            <a:ext cx="5341400" cy="486693"/>
          </a:xfrm>
          <a:prstGeom prst="rect">
            <a:avLst/>
          </a:prstGeom>
        </p:spPr>
        <p:txBody>
          <a:bodyPr vert="horz" lIns="91440" tIns="45720" rIns="91440" bIns="45720" rtlCol="0" anchor="ctr"/>
          <a:lstStyle/>
          <a:p>
            <a:r>
              <a:rPr lang="en-IN" sz="1050" b="1" cap="all" dirty="0">
                <a:solidFill>
                  <a:schemeClr val="tx1">
                    <a:tint val="75000"/>
                  </a:schemeClr>
                </a:solidFill>
              </a:rPr>
              <a:t>SOURCE: </a:t>
            </a:r>
            <a:r>
              <a:rPr lang="en-US" sz="1050" cap="all" dirty="0">
                <a:solidFill>
                  <a:schemeClr val="tx1">
                    <a:tint val="75000"/>
                  </a:schemeClr>
                </a:solidFill>
              </a:rPr>
              <a:t>Applied Mathematical Programming by Bradley, </a:t>
            </a:r>
            <a:r>
              <a:rPr lang="en-US" sz="1050" cap="all" dirty="0" err="1">
                <a:solidFill>
                  <a:schemeClr val="tx1">
                    <a:tint val="75000"/>
                  </a:schemeClr>
                </a:solidFill>
              </a:rPr>
              <a:t>Hax</a:t>
            </a:r>
            <a:r>
              <a:rPr lang="en-US" sz="1050" cap="all" dirty="0">
                <a:solidFill>
                  <a:schemeClr val="tx1">
                    <a:tint val="75000"/>
                  </a:schemeClr>
                </a:solidFill>
              </a:rPr>
              <a:t>, and </a:t>
            </a:r>
            <a:r>
              <a:rPr lang="en-US" sz="1050" cap="all" dirty="0" err="1">
                <a:solidFill>
                  <a:schemeClr val="tx1">
                    <a:tint val="75000"/>
                  </a:schemeClr>
                </a:solidFill>
              </a:rPr>
              <a:t>Magnanti</a:t>
            </a:r>
            <a:r>
              <a:rPr lang="en-US" sz="1050" cap="all" dirty="0">
                <a:solidFill>
                  <a:schemeClr val="tx1">
                    <a:tint val="75000"/>
                  </a:schemeClr>
                </a:solidFill>
              </a:rPr>
              <a:t>, 1977</a:t>
            </a:r>
            <a:r>
              <a:rPr lang="en-IN" sz="1050" b="1" cap="all" dirty="0">
                <a:solidFill>
                  <a:schemeClr val="tx1">
                    <a:tint val="75000"/>
                  </a:schemeClr>
                </a:solidFill>
              </a:rPr>
              <a:t> LINK: </a:t>
            </a:r>
            <a:r>
              <a:rPr lang="en-IN" sz="1050" cap="all" dirty="0">
                <a:solidFill>
                  <a:schemeClr val="tx1">
                    <a:tint val="75000"/>
                  </a:schemeClr>
                </a:solidFill>
                <a:hlinkClick r:id="rId4"/>
              </a:rPr>
              <a:t>http://web.mit.edu/15.053/www/AMP.htm</a:t>
            </a:r>
            <a:r>
              <a:rPr lang="en-IN" sz="1050" cap="all" dirty="0">
                <a:solidFill>
                  <a:schemeClr val="tx1">
                    <a:tint val="75000"/>
                  </a:schemeClr>
                </a:solidFill>
              </a:rPr>
              <a:t> </a:t>
            </a:r>
          </a:p>
        </p:txBody>
      </p:sp>
    </p:spTree>
    <p:extLst>
      <p:ext uri="{BB962C8B-B14F-4D97-AF65-F5344CB8AC3E}">
        <p14:creationId xmlns:p14="http://schemas.microsoft.com/office/powerpoint/2010/main" val="1983204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263880" y="0"/>
            <a:ext cx="9914483" cy="928762"/>
          </a:xfrm>
        </p:spPr>
        <p:txBody>
          <a:bodyPr>
            <a:normAutofit fontScale="90000"/>
          </a:bodyPr>
          <a:lstStyle/>
          <a:p>
            <a:r>
              <a:rPr lang="en-IN" dirty="0"/>
              <a:t>THE ANALYTICS CONTINUUM – LOOK BACK #4/4</a:t>
            </a:r>
          </a:p>
        </p:txBody>
      </p:sp>
      <p:sp>
        <p:nvSpPr>
          <p:cNvPr id="5" name="Rectangle 4">
            <a:extLst>
              <a:ext uri="{FF2B5EF4-FFF2-40B4-BE49-F238E27FC236}">
                <a16:creationId xmlns:a16="http://schemas.microsoft.com/office/drawing/2014/main" xmlns="" id="{8E6CD478-CD6F-4EBA-B05D-C3D559040430}"/>
              </a:ext>
            </a:extLst>
          </p:cNvPr>
          <p:cNvSpPr/>
          <p:nvPr/>
        </p:nvSpPr>
        <p:spPr>
          <a:xfrm>
            <a:off x="4536558" y="6336520"/>
            <a:ext cx="6900842" cy="486693"/>
          </a:xfrm>
          <a:prstGeom prst="rect">
            <a:avLst/>
          </a:prstGeom>
        </p:spPr>
        <p:txBody>
          <a:bodyPr vert="horz" lIns="91440" tIns="45720" rIns="91440" bIns="45720" rtlCol="0" anchor="ctr"/>
          <a:lstStyle/>
          <a:p>
            <a:r>
              <a:rPr lang="en-IN" sz="1050" b="1" cap="all" dirty="0">
                <a:solidFill>
                  <a:schemeClr val="tx1">
                    <a:tint val="75000"/>
                  </a:schemeClr>
                </a:solidFill>
              </a:rPr>
              <a:t>SOURCE: </a:t>
            </a:r>
            <a:r>
              <a:rPr lang="en-US" sz="1050" cap="all" dirty="0">
                <a:solidFill>
                  <a:schemeClr val="tx1">
                    <a:tint val="75000"/>
                  </a:schemeClr>
                </a:solidFill>
              </a:rPr>
              <a:t>SPREADSHEET MODELING AND DECISION ANALYSIS by CLIFF T. RAGSDALE, 6</a:t>
            </a:r>
            <a:r>
              <a:rPr lang="en-US" sz="1050" cap="all" baseline="30000" dirty="0">
                <a:solidFill>
                  <a:schemeClr val="tx1">
                    <a:tint val="75000"/>
                  </a:schemeClr>
                </a:solidFill>
              </a:rPr>
              <a:t>th</a:t>
            </a:r>
            <a:r>
              <a:rPr lang="en-US" sz="1050" cap="all" dirty="0">
                <a:solidFill>
                  <a:schemeClr val="tx1">
                    <a:tint val="75000"/>
                  </a:schemeClr>
                </a:solidFill>
              </a:rPr>
              <a:t> EDITION, 2010</a:t>
            </a:r>
            <a:endParaRPr lang="en-IN" sz="1050" cap="all" dirty="0">
              <a:solidFill>
                <a:schemeClr val="tx1">
                  <a:tint val="75000"/>
                </a:schemeClr>
              </a:solidFill>
            </a:endParaRPr>
          </a:p>
        </p:txBody>
      </p:sp>
      <p:pic>
        <p:nvPicPr>
          <p:cNvPr id="7" name="Picture 6">
            <a:extLst>
              <a:ext uri="{FF2B5EF4-FFF2-40B4-BE49-F238E27FC236}">
                <a16:creationId xmlns:a16="http://schemas.microsoft.com/office/drawing/2014/main" xmlns="" id="{E3DEC1F6-7D69-44DD-9E4C-5A96ACF087A2}"/>
              </a:ext>
            </a:extLst>
          </p:cNvPr>
          <p:cNvPicPr>
            <a:picLocks noChangeAspect="1"/>
          </p:cNvPicPr>
          <p:nvPr/>
        </p:nvPicPr>
        <p:blipFill>
          <a:blip r:embed="rId2"/>
          <a:stretch>
            <a:fillRect/>
          </a:stretch>
        </p:blipFill>
        <p:spPr>
          <a:xfrm>
            <a:off x="2110408" y="836225"/>
            <a:ext cx="7971183" cy="4187815"/>
          </a:xfrm>
          <a:prstGeom prst="rect">
            <a:avLst/>
          </a:prstGeom>
        </p:spPr>
      </p:pic>
      <p:sp>
        <p:nvSpPr>
          <p:cNvPr id="10" name="Content Placeholder 2">
            <a:extLst>
              <a:ext uri="{FF2B5EF4-FFF2-40B4-BE49-F238E27FC236}">
                <a16:creationId xmlns:a16="http://schemas.microsoft.com/office/drawing/2014/main" xmlns="" id="{37A64CC6-C6D5-438E-B6A9-B05AAB1FE6DC}"/>
              </a:ext>
            </a:extLst>
          </p:cNvPr>
          <p:cNvSpPr>
            <a:spLocks noGrp="1"/>
          </p:cNvSpPr>
          <p:nvPr>
            <p:ph idx="1"/>
          </p:nvPr>
        </p:nvSpPr>
        <p:spPr>
          <a:xfrm>
            <a:off x="1263881" y="5118652"/>
            <a:ext cx="9783528" cy="804975"/>
          </a:xfrm>
        </p:spPr>
        <p:txBody>
          <a:bodyPr>
            <a:noAutofit/>
          </a:bodyPr>
          <a:lstStyle/>
          <a:p>
            <a:r>
              <a:rPr lang="en-IN" sz="1400" dirty="0"/>
              <a:t>Descriptive models start with data. They may not give any decisions at all</a:t>
            </a:r>
          </a:p>
          <a:p>
            <a:r>
              <a:rPr lang="en-IN" sz="1400" dirty="0"/>
              <a:t>Prescriptive models start with functions/algorithms. They “may” depict the expected decisions, but what about data?</a:t>
            </a:r>
          </a:p>
        </p:txBody>
      </p:sp>
    </p:spTree>
    <p:extLst>
      <p:ext uri="{BB962C8B-B14F-4D97-AF65-F5344CB8AC3E}">
        <p14:creationId xmlns:p14="http://schemas.microsoft.com/office/powerpoint/2010/main" val="16034895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263880" y="0"/>
            <a:ext cx="9783529" cy="928762"/>
          </a:xfrm>
        </p:spPr>
        <p:txBody>
          <a:bodyPr/>
          <a:lstStyle/>
          <a:p>
            <a:r>
              <a:rPr lang="en-IN" dirty="0"/>
              <a:t>DESCRIPTIVE ANALYTICS – WHAT IS IT?</a:t>
            </a:r>
          </a:p>
        </p:txBody>
      </p:sp>
      <p:sp>
        <p:nvSpPr>
          <p:cNvPr id="5" name="Rectangle 4">
            <a:extLst>
              <a:ext uri="{FF2B5EF4-FFF2-40B4-BE49-F238E27FC236}">
                <a16:creationId xmlns:a16="http://schemas.microsoft.com/office/drawing/2014/main" xmlns="" id="{8E6CD478-CD6F-4EBA-B05D-C3D559040430}"/>
              </a:ext>
            </a:extLst>
          </p:cNvPr>
          <p:cNvSpPr/>
          <p:nvPr/>
        </p:nvSpPr>
        <p:spPr>
          <a:xfrm>
            <a:off x="7315200" y="6336520"/>
            <a:ext cx="4122199" cy="486693"/>
          </a:xfrm>
          <a:prstGeom prst="rect">
            <a:avLst/>
          </a:prstGeom>
        </p:spPr>
        <p:txBody>
          <a:bodyPr vert="horz" lIns="91440" tIns="45720" rIns="91440" bIns="45720" rtlCol="0" anchor="ctr"/>
          <a:lstStyle/>
          <a:p>
            <a:r>
              <a:rPr lang="en-IN" sz="1050" b="1" cap="all" dirty="0">
                <a:solidFill>
                  <a:schemeClr val="tx1">
                    <a:tint val="75000"/>
                  </a:schemeClr>
                </a:solidFill>
              </a:rPr>
              <a:t>SOURCE: </a:t>
            </a:r>
            <a:r>
              <a:rPr lang="en-IN" sz="1050" cap="all" dirty="0">
                <a:solidFill>
                  <a:schemeClr val="tx1">
                    <a:tint val="75000"/>
                  </a:schemeClr>
                </a:solidFill>
              </a:rPr>
              <a:t>BUSINESS ANALYTICS, WHARTON BUSINESS SCHOOL</a:t>
            </a:r>
          </a:p>
        </p:txBody>
      </p:sp>
      <p:sp>
        <p:nvSpPr>
          <p:cNvPr id="10" name="Content Placeholder 2">
            <a:extLst>
              <a:ext uri="{FF2B5EF4-FFF2-40B4-BE49-F238E27FC236}">
                <a16:creationId xmlns:a16="http://schemas.microsoft.com/office/drawing/2014/main" xmlns="" id="{37A64CC6-C6D5-438E-B6A9-B05AAB1FE6DC}"/>
              </a:ext>
            </a:extLst>
          </p:cNvPr>
          <p:cNvSpPr>
            <a:spLocks noGrp="1"/>
          </p:cNvSpPr>
          <p:nvPr>
            <p:ph idx="1"/>
          </p:nvPr>
        </p:nvSpPr>
        <p:spPr>
          <a:xfrm>
            <a:off x="1263880" y="1083253"/>
            <a:ext cx="9723884" cy="1699592"/>
          </a:xfrm>
        </p:spPr>
        <p:txBody>
          <a:bodyPr>
            <a:normAutofit/>
          </a:bodyPr>
          <a:lstStyle/>
          <a:p>
            <a:r>
              <a:rPr lang="en-US" sz="2000" dirty="0"/>
              <a:t>Information needed for actionable decisions</a:t>
            </a:r>
          </a:p>
          <a:p>
            <a:r>
              <a:rPr lang="en-US" sz="2000" dirty="0"/>
              <a:t>Principles for systematically collecting and interpreting data that can aid decision makers </a:t>
            </a:r>
            <a:r>
              <a:rPr lang="en-US" sz="1600" dirty="0"/>
              <a:t> </a:t>
            </a:r>
            <a:endParaRPr lang="en-IN" sz="1600" dirty="0"/>
          </a:p>
        </p:txBody>
      </p:sp>
      <p:pic>
        <p:nvPicPr>
          <p:cNvPr id="3" name="Picture 2">
            <a:extLst>
              <a:ext uri="{FF2B5EF4-FFF2-40B4-BE49-F238E27FC236}">
                <a16:creationId xmlns:a16="http://schemas.microsoft.com/office/drawing/2014/main" xmlns="" id="{90E4DCAE-4655-410C-81C2-C7BD0B5A16DF}"/>
              </a:ext>
            </a:extLst>
          </p:cNvPr>
          <p:cNvPicPr>
            <a:picLocks noChangeAspect="1"/>
          </p:cNvPicPr>
          <p:nvPr/>
        </p:nvPicPr>
        <p:blipFill>
          <a:blip r:embed="rId2"/>
          <a:stretch>
            <a:fillRect/>
          </a:stretch>
        </p:blipFill>
        <p:spPr>
          <a:xfrm>
            <a:off x="2118323" y="2512095"/>
            <a:ext cx="7955352" cy="2924609"/>
          </a:xfrm>
          <a:prstGeom prst="rect">
            <a:avLst/>
          </a:prstGeom>
        </p:spPr>
      </p:pic>
    </p:spTree>
    <p:extLst>
      <p:ext uri="{BB962C8B-B14F-4D97-AF65-F5344CB8AC3E}">
        <p14:creationId xmlns:p14="http://schemas.microsoft.com/office/powerpoint/2010/main" val="10513609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183758" y="0"/>
            <a:ext cx="10136372" cy="928762"/>
          </a:xfrm>
        </p:spPr>
        <p:txBody>
          <a:bodyPr>
            <a:normAutofit fontScale="90000"/>
          </a:bodyPr>
          <a:lstStyle/>
          <a:p>
            <a:r>
              <a:rPr lang="en-IN" dirty="0"/>
              <a:t>DESCRIPTIVE ANALYTICS – INDUSTRY EXAMPLE #1</a:t>
            </a:r>
          </a:p>
        </p:txBody>
      </p:sp>
      <p:pic>
        <p:nvPicPr>
          <p:cNvPr id="8" name="Picture 7">
            <a:extLst>
              <a:ext uri="{FF2B5EF4-FFF2-40B4-BE49-F238E27FC236}">
                <a16:creationId xmlns:a16="http://schemas.microsoft.com/office/drawing/2014/main" xmlns="" id="{4BABB360-4F87-4488-973D-B31A3E895C0E}"/>
              </a:ext>
            </a:extLst>
          </p:cNvPr>
          <p:cNvPicPr>
            <a:picLocks noChangeAspect="1"/>
          </p:cNvPicPr>
          <p:nvPr/>
        </p:nvPicPr>
        <p:blipFill>
          <a:blip r:embed="rId2"/>
          <a:stretch>
            <a:fillRect/>
          </a:stretch>
        </p:blipFill>
        <p:spPr>
          <a:xfrm>
            <a:off x="2515589" y="750813"/>
            <a:ext cx="7160821" cy="5706202"/>
          </a:xfrm>
          <a:prstGeom prst="rect">
            <a:avLst/>
          </a:prstGeom>
        </p:spPr>
      </p:pic>
    </p:spTree>
    <p:extLst>
      <p:ext uri="{BB962C8B-B14F-4D97-AF65-F5344CB8AC3E}">
        <p14:creationId xmlns:p14="http://schemas.microsoft.com/office/powerpoint/2010/main" val="36358731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263880" y="0"/>
            <a:ext cx="9978278" cy="928762"/>
          </a:xfrm>
        </p:spPr>
        <p:txBody>
          <a:bodyPr>
            <a:normAutofit/>
          </a:bodyPr>
          <a:lstStyle/>
          <a:p>
            <a:r>
              <a:rPr lang="en-IN" sz="3000" dirty="0"/>
              <a:t>DESCRIPTIVE ANALYTICS – EXAMPLE FROM SCRATCH</a:t>
            </a:r>
          </a:p>
        </p:txBody>
      </p:sp>
      <p:graphicFrame>
        <p:nvGraphicFramePr>
          <p:cNvPr id="8" name="Table 7">
            <a:extLst>
              <a:ext uri="{FF2B5EF4-FFF2-40B4-BE49-F238E27FC236}">
                <a16:creationId xmlns:a16="http://schemas.microsoft.com/office/drawing/2014/main" xmlns="" id="{8A3FF9AE-B4A6-4B66-9E52-2D8E492811EC}"/>
              </a:ext>
            </a:extLst>
          </p:cNvPr>
          <p:cNvGraphicFramePr>
            <a:graphicFrameLocks noGrp="1"/>
          </p:cNvGraphicFramePr>
          <p:nvPr>
            <p:extLst>
              <p:ext uri="{D42A27DB-BD31-4B8C-83A1-F6EECF244321}">
                <p14:modId xmlns:p14="http://schemas.microsoft.com/office/powerpoint/2010/main" val="564095476"/>
              </p:ext>
            </p:extLst>
          </p:nvPr>
        </p:nvGraphicFramePr>
        <p:xfrm>
          <a:off x="1416568" y="799987"/>
          <a:ext cx="1700967" cy="5654253"/>
        </p:xfrm>
        <a:graphic>
          <a:graphicData uri="http://schemas.openxmlformats.org/drawingml/2006/table">
            <a:tbl>
              <a:tblPr firstRow="1" bandRow="1">
                <a:tableStyleId>{073A0DAA-6AF3-43AB-8588-CEC1D06C72B9}</a:tableStyleId>
              </a:tblPr>
              <a:tblGrid>
                <a:gridCol w="600340">
                  <a:extLst>
                    <a:ext uri="{9D8B030D-6E8A-4147-A177-3AD203B41FA5}">
                      <a16:colId xmlns:a16="http://schemas.microsoft.com/office/drawing/2014/main" xmlns="" val="3092906011"/>
                    </a:ext>
                  </a:extLst>
                </a:gridCol>
                <a:gridCol w="1100627">
                  <a:extLst>
                    <a:ext uri="{9D8B030D-6E8A-4147-A177-3AD203B41FA5}">
                      <a16:colId xmlns:a16="http://schemas.microsoft.com/office/drawing/2014/main" xmlns="" val="1449884995"/>
                    </a:ext>
                  </a:extLst>
                </a:gridCol>
              </a:tblGrid>
              <a:tr h="107325">
                <a:tc>
                  <a:txBody>
                    <a:bodyPr/>
                    <a:lstStyle/>
                    <a:p>
                      <a:pPr algn="l" fontAlgn="b"/>
                      <a:r>
                        <a:rPr lang="en-IN" sz="1100" u="none" strike="noStrike" dirty="0">
                          <a:effectLst/>
                        </a:rPr>
                        <a:t>Price (₹)</a:t>
                      </a:r>
                      <a:endParaRPr lang="en-IN" sz="1100" b="0" i="0" u="none" strike="noStrike" dirty="0">
                        <a:solidFill>
                          <a:schemeClr val="tx1"/>
                        </a:solidFill>
                        <a:effectLst/>
                        <a:latin typeface="Calibri" panose="020F0502020204030204" pitchFamily="34" charset="0"/>
                      </a:endParaRPr>
                    </a:p>
                  </a:txBody>
                  <a:tcPr marL="3701" marR="3701" marT="3701" marB="0" anchor="b"/>
                </a:tc>
                <a:tc>
                  <a:txBody>
                    <a:bodyPr/>
                    <a:lstStyle/>
                    <a:p>
                      <a:pPr algn="l" fontAlgn="b"/>
                      <a:r>
                        <a:rPr lang="en-IN" sz="1100" u="none" strike="noStrike" dirty="0">
                          <a:effectLst/>
                        </a:rPr>
                        <a:t>Demand (Units)</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3939709048"/>
                  </a:ext>
                </a:extLst>
              </a:tr>
              <a:tr h="107325">
                <a:tc>
                  <a:txBody>
                    <a:bodyPr/>
                    <a:lstStyle/>
                    <a:p>
                      <a:pPr algn="r" fontAlgn="b"/>
                      <a:r>
                        <a:rPr lang="en-IN" sz="1100" u="none" strike="noStrike" dirty="0">
                          <a:effectLst/>
                        </a:rPr>
                        <a:t>4.0</a:t>
                      </a:r>
                      <a:endParaRPr lang="en-IN" sz="1100" b="0" i="0" u="none" strike="noStrike" dirty="0">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7</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3515412409"/>
                  </a:ext>
                </a:extLst>
              </a:tr>
              <a:tr h="107325">
                <a:tc>
                  <a:txBody>
                    <a:bodyPr/>
                    <a:lstStyle/>
                    <a:p>
                      <a:pPr algn="r" fontAlgn="b"/>
                      <a:r>
                        <a:rPr lang="en-IN" sz="1100" u="none" strike="noStrike" dirty="0">
                          <a:effectLst/>
                        </a:rPr>
                        <a:t>3.5</a:t>
                      </a:r>
                      <a:endParaRPr lang="en-IN" sz="1100" b="0" i="0" u="none" strike="noStrike" dirty="0">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7</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136814035"/>
                  </a:ext>
                </a:extLst>
              </a:tr>
              <a:tr h="107325">
                <a:tc>
                  <a:txBody>
                    <a:bodyPr/>
                    <a:lstStyle/>
                    <a:p>
                      <a:pPr algn="r" fontAlgn="b"/>
                      <a:r>
                        <a:rPr lang="en-IN" sz="1100" u="none" strike="noStrike" dirty="0">
                          <a:effectLst/>
                        </a:rPr>
                        <a:t>5.0</a:t>
                      </a:r>
                      <a:endParaRPr lang="en-IN" sz="1100" b="0" i="0" u="none" strike="noStrike" dirty="0">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5</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3244885431"/>
                  </a:ext>
                </a:extLst>
              </a:tr>
              <a:tr h="107325">
                <a:tc>
                  <a:txBody>
                    <a:bodyPr/>
                    <a:lstStyle/>
                    <a:p>
                      <a:pPr algn="r" fontAlgn="b"/>
                      <a:r>
                        <a:rPr lang="en-IN" sz="1100" u="none" strike="noStrike" dirty="0">
                          <a:effectLst/>
                        </a:rPr>
                        <a:t>6.0</a:t>
                      </a:r>
                      <a:endParaRPr lang="en-IN" sz="1100" b="0" i="0" u="none" strike="noStrike" dirty="0">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4</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3871599540"/>
                  </a:ext>
                </a:extLst>
              </a:tr>
              <a:tr h="107325">
                <a:tc>
                  <a:txBody>
                    <a:bodyPr/>
                    <a:lstStyle/>
                    <a:p>
                      <a:pPr algn="r" fontAlgn="b"/>
                      <a:r>
                        <a:rPr lang="en-IN" sz="1100" u="none" strike="noStrike">
                          <a:effectLst/>
                        </a:rPr>
                        <a:t>6.5</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4</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3430884731"/>
                  </a:ext>
                </a:extLst>
              </a:tr>
              <a:tr h="107325">
                <a:tc>
                  <a:txBody>
                    <a:bodyPr/>
                    <a:lstStyle/>
                    <a:p>
                      <a:pPr algn="r" fontAlgn="b"/>
                      <a:r>
                        <a:rPr lang="en-IN" sz="1100" u="none" strike="noStrike">
                          <a:effectLst/>
                        </a:rPr>
                        <a:t>7.0</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4</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4067434605"/>
                  </a:ext>
                </a:extLst>
              </a:tr>
              <a:tr h="107325">
                <a:tc>
                  <a:txBody>
                    <a:bodyPr/>
                    <a:lstStyle/>
                    <a:p>
                      <a:pPr algn="r" fontAlgn="b"/>
                      <a:r>
                        <a:rPr lang="en-IN" sz="1100" u="none" strike="noStrike">
                          <a:effectLst/>
                        </a:rPr>
                        <a:t>2.0</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8</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2012272145"/>
                  </a:ext>
                </a:extLst>
              </a:tr>
              <a:tr h="107325">
                <a:tc>
                  <a:txBody>
                    <a:bodyPr/>
                    <a:lstStyle/>
                    <a:p>
                      <a:pPr algn="r" fontAlgn="b"/>
                      <a:r>
                        <a:rPr lang="en-IN" sz="1100" u="none" strike="noStrike">
                          <a:effectLst/>
                        </a:rPr>
                        <a:t>4.0</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6</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4197989915"/>
                  </a:ext>
                </a:extLst>
              </a:tr>
              <a:tr h="107325">
                <a:tc>
                  <a:txBody>
                    <a:bodyPr/>
                    <a:lstStyle/>
                    <a:p>
                      <a:pPr algn="r" fontAlgn="b"/>
                      <a:r>
                        <a:rPr lang="en-IN" sz="1100" u="none" strike="noStrike">
                          <a:effectLst/>
                        </a:rPr>
                        <a:t>5.5</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5</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2456539539"/>
                  </a:ext>
                </a:extLst>
              </a:tr>
              <a:tr h="107325">
                <a:tc>
                  <a:txBody>
                    <a:bodyPr/>
                    <a:lstStyle/>
                    <a:p>
                      <a:pPr algn="r" fontAlgn="b"/>
                      <a:r>
                        <a:rPr lang="en-IN" sz="1100" u="none" strike="noStrike">
                          <a:effectLst/>
                        </a:rPr>
                        <a:t>3.0</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7</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1698241058"/>
                  </a:ext>
                </a:extLst>
              </a:tr>
              <a:tr h="107325">
                <a:tc>
                  <a:txBody>
                    <a:bodyPr/>
                    <a:lstStyle/>
                    <a:p>
                      <a:pPr algn="r" fontAlgn="b"/>
                      <a:r>
                        <a:rPr lang="en-IN" sz="1100" u="none" strike="noStrike">
                          <a:effectLst/>
                        </a:rPr>
                        <a:t>3.5</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7</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3627099420"/>
                  </a:ext>
                </a:extLst>
              </a:tr>
              <a:tr h="107325">
                <a:tc>
                  <a:txBody>
                    <a:bodyPr/>
                    <a:lstStyle/>
                    <a:p>
                      <a:pPr algn="r" fontAlgn="b"/>
                      <a:r>
                        <a:rPr lang="en-IN" sz="1100" u="none" strike="noStrike">
                          <a:effectLst/>
                        </a:rPr>
                        <a:t>2.0</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8</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1343659547"/>
                  </a:ext>
                </a:extLst>
              </a:tr>
              <a:tr h="107325">
                <a:tc>
                  <a:txBody>
                    <a:bodyPr/>
                    <a:lstStyle/>
                    <a:p>
                      <a:pPr algn="r" fontAlgn="b"/>
                      <a:r>
                        <a:rPr lang="en-IN" sz="1100" u="none" strike="noStrike">
                          <a:effectLst/>
                        </a:rPr>
                        <a:t>2.0</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8</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593356153"/>
                  </a:ext>
                </a:extLst>
              </a:tr>
              <a:tr h="107325">
                <a:tc>
                  <a:txBody>
                    <a:bodyPr/>
                    <a:lstStyle/>
                    <a:p>
                      <a:pPr algn="r" fontAlgn="b"/>
                      <a:r>
                        <a:rPr lang="en-IN" sz="1100" u="none" strike="noStrike">
                          <a:effectLst/>
                        </a:rPr>
                        <a:t>3.0</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8</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2732193549"/>
                  </a:ext>
                </a:extLst>
              </a:tr>
              <a:tr h="107325">
                <a:tc>
                  <a:txBody>
                    <a:bodyPr/>
                    <a:lstStyle/>
                    <a:p>
                      <a:pPr algn="r" fontAlgn="b"/>
                      <a:r>
                        <a:rPr lang="en-IN" sz="1100" u="none" strike="noStrike">
                          <a:effectLst/>
                        </a:rPr>
                        <a:t>3.0</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7</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100820324"/>
                  </a:ext>
                </a:extLst>
              </a:tr>
              <a:tr h="107325">
                <a:tc>
                  <a:txBody>
                    <a:bodyPr/>
                    <a:lstStyle/>
                    <a:p>
                      <a:pPr algn="r" fontAlgn="b"/>
                      <a:r>
                        <a:rPr lang="en-IN" sz="1100" u="none" strike="noStrike">
                          <a:effectLst/>
                        </a:rPr>
                        <a:t>1.5</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9</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3063480872"/>
                  </a:ext>
                </a:extLst>
              </a:tr>
              <a:tr h="107325">
                <a:tc>
                  <a:txBody>
                    <a:bodyPr/>
                    <a:lstStyle/>
                    <a:p>
                      <a:pPr algn="r" fontAlgn="b"/>
                      <a:r>
                        <a:rPr lang="en-IN" sz="1100" u="none" strike="noStrike">
                          <a:effectLst/>
                        </a:rPr>
                        <a:t>3.0</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8</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1787984942"/>
                  </a:ext>
                </a:extLst>
              </a:tr>
              <a:tr h="107325">
                <a:tc>
                  <a:txBody>
                    <a:bodyPr/>
                    <a:lstStyle/>
                    <a:p>
                      <a:pPr algn="r" fontAlgn="b"/>
                      <a:r>
                        <a:rPr lang="en-IN" sz="1100" u="none" strike="noStrike">
                          <a:effectLst/>
                        </a:rPr>
                        <a:t>4.8</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5</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3383937456"/>
                  </a:ext>
                </a:extLst>
              </a:tr>
              <a:tr h="107325">
                <a:tc>
                  <a:txBody>
                    <a:bodyPr/>
                    <a:lstStyle/>
                    <a:p>
                      <a:pPr algn="r" fontAlgn="b"/>
                      <a:r>
                        <a:rPr lang="en-IN" sz="1100" u="none" strike="noStrike">
                          <a:effectLst/>
                        </a:rPr>
                        <a:t>5.0</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5</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3462705274"/>
                  </a:ext>
                </a:extLst>
              </a:tr>
              <a:tr h="107325">
                <a:tc>
                  <a:txBody>
                    <a:bodyPr/>
                    <a:lstStyle/>
                    <a:p>
                      <a:pPr algn="r" fontAlgn="b"/>
                      <a:r>
                        <a:rPr lang="en-IN" sz="1100" u="none" strike="noStrike">
                          <a:effectLst/>
                        </a:rPr>
                        <a:t>4.0</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7</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4100401192"/>
                  </a:ext>
                </a:extLst>
              </a:tr>
              <a:tr h="107325">
                <a:tc>
                  <a:txBody>
                    <a:bodyPr/>
                    <a:lstStyle/>
                    <a:p>
                      <a:pPr algn="r" fontAlgn="b"/>
                      <a:r>
                        <a:rPr lang="en-IN" sz="1100" u="none" strike="noStrike">
                          <a:effectLst/>
                        </a:rPr>
                        <a:t>4.5</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7</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3504444691"/>
                  </a:ext>
                </a:extLst>
              </a:tr>
              <a:tr h="107325">
                <a:tc>
                  <a:txBody>
                    <a:bodyPr/>
                    <a:lstStyle/>
                    <a:p>
                      <a:pPr algn="r" fontAlgn="b"/>
                      <a:r>
                        <a:rPr lang="en-IN" sz="1100" u="none" strike="noStrike">
                          <a:effectLst/>
                        </a:rPr>
                        <a:t>4.0</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8</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2266579304"/>
                  </a:ext>
                </a:extLst>
              </a:tr>
              <a:tr h="107325">
                <a:tc>
                  <a:txBody>
                    <a:bodyPr/>
                    <a:lstStyle/>
                    <a:p>
                      <a:pPr algn="r" fontAlgn="b"/>
                      <a:r>
                        <a:rPr lang="en-IN" sz="1100" u="none" strike="noStrike">
                          <a:effectLst/>
                        </a:rPr>
                        <a:t>7.5</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3</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2432147095"/>
                  </a:ext>
                </a:extLst>
              </a:tr>
              <a:tr h="107325">
                <a:tc>
                  <a:txBody>
                    <a:bodyPr/>
                    <a:lstStyle/>
                    <a:p>
                      <a:pPr algn="r" fontAlgn="b"/>
                      <a:r>
                        <a:rPr lang="en-IN" sz="1100" u="none" strike="noStrike">
                          <a:effectLst/>
                        </a:rPr>
                        <a:t>4.0</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7</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2971402476"/>
                  </a:ext>
                </a:extLst>
              </a:tr>
              <a:tr h="107325">
                <a:tc>
                  <a:txBody>
                    <a:bodyPr/>
                    <a:lstStyle/>
                    <a:p>
                      <a:pPr algn="r" fontAlgn="b"/>
                      <a:r>
                        <a:rPr lang="en-IN" sz="1100" u="none" strike="noStrike">
                          <a:effectLst/>
                        </a:rPr>
                        <a:t>6.5</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4</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2248781821"/>
                  </a:ext>
                </a:extLst>
              </a:tr>
              <a:tr h="107325">
                <a:tc>
                  <a:txBody>
                    <a:bodyPr/>
                    <a:lstStyle/>
                    <a:p>
                      <a:pPr algn="r" fontAlgn="b"/>
                      <a:r>
                        <a:rPr lang="en-IN" sz="1100" u="none" strike="noStrike">
                          <a:effectLst/>
                        </a:rPr>
                        <a:t>4.0</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7</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3247073420"/>
                  </a:ext>
                </a:extLst>
              </a:tr>
              <a:tr h="107325">
                <a:tc>
                  <a:txBody>
                    <a:bodyPr/>
                    <a:lstStyle/>
                    <a:p>
                      <a:pPr algn="r" fontAlgn="b"/>
                      <a:r>
                        <a:rPr lang="en-IN" sz="1100" u="none" strike="noStrike">
                          <a:effectLst/>
                        </a:rPr>
                        <a:t>7.0</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3</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261633867"/>
                  </a:ext>
                </a:extLst>
              </a:tr>
              <a:tr h="107325">
                <a:tc>
                  <a:txBody>
                    <a:bodyPr/>
                    <a:lstStyle/>
                    <a:p>
                      <a:pPr algn="r" fontAlgn="b"/>
                      <a:r>
                        <a:rPr lang="en-IN" sz="1100" u="none" strike="noStrike">
                          <a:effectLst/>
                        </a:rPr>
                        <a:t>5.5</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5</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2215848010"/>
                  </a:ext>
                </a:extLst>
              </a:tr>
              <a:tr h="107325">
                <a:tc>
                  <a:txBody>
                    <a:bodyPr/>
                    <a:lstStyle/>
                    <a:p>
                      <a:pPr algn="r" fontAlgn="b"/>
                      <a:r>
                        <a:rPr lang="en-IN" sz="1100" u="none" strike="noStrike">
                          <a:effectLst/>
                        </a:rPr>
                        <a:t>7.0</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5</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1428195313"/>
                  </a:ext>
                </a:extLst>
              </a:tr>
              <a:tr h="107325">
                <a:tc>
                  <a:txBody>
                    <a:bodyPr/>
                    <a:lstStyle/>
                    <a:p>
                      <a:pPr algn="r" fontAlgn="b"/>
                      <a:r>
                        <a:rPr lang="en-IN" sz="1100" u="none" strike="noStrike">
                          <a:effectLst/>
                        </a:rPr>
                        <a:t>3.5</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7</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3892026087"/>
                  </a:ext>
                </a:extLst>
              </a:tr>
              <a:tr h="107325">
                <a:tc>
                  <a:txBody>
                    <a:bodyPr/>
                    <a:lstStyle/>
                    <a:p>
                      <a:pPr algn="r" fontAlgn="b"/>
                      <a:r>
                        <a:rPr lang="en-IN" sz="1100" u="none" strike="noStrike">
                          <a:effectLst/>
                        </a:rPr>
                        <a:t>7.0</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5</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191870509"/>
                  </a:ext>
                </a:extLst>
              </a:tr>
              <a:tr h="107325">
                <a:tc>
                  <a:txBody>
                    <a:bodyPr/>
                    <a:lstStyle/>
                    <a:p>
                      <a:pPr algn="r" fontAlgn="b"/>
                      <a:r>
                        <a:rPr lang="en-IN" sz="1100" u="none" strike="noStrike">
                          <a:effectLst/>
                        </a:rPr>
                        <a:t>2.0</a:t>
                      </a:r>
                      <a:endParaRPr lang="en-IN" sz="1100" b="0" i="0" u="none" strike="noStrike">
                        <a:solidFill>
                          <a:schemeClr val="tx1"/>
                        </a:solidFill>
                        <a:effectLst/>
                        <a:latin typeface="Calibri" panose="020F0502020204030204" pitchFamily="34" charset="0"/>
                      </a:endParaRPr>
                    </a:p>
                  </a:txBody>
                  <a:tcPr marL="3701" marR="3701" marT="3701" marB="0" anchor="b"/>
                </a:tc>
                <a:tc>
                  <a:txBody>
                    <a:bodyPr/>
                    <a:lstStyle/>
                    <a:p>
                      <a:pPr algn="r" fontAlgn="b"/>
                      <a:r>
                        <a:rPr lang="en-IN" sz="1100" u="none" strike="noStrike" dirty="0">
                          <a:effectLst/>
                        </a:rPr>
                        <a:t>8</a:t>
                      </a:r>
                      <a:endParaRPr lang="en-IN" sz="1100" b="0" i="0" u="none" strike="noStrike" dirty="0">
                        <a:solidFill>
                          <a:schemeClr val="tx1"/>
                        </a:solidFill>
                        <a:effectLst/>
                        <a:latin typeface="Calibri" panose="020F0502020204030204" pitchFamily="34" charset="0"/>
                      </a:endParaRPr>
                    </a:p>
                  </a:txBody>
                  <a:tcPr marL="3701" marR="3701" marT="3701" marB="0" anchor="b"/>
                </a:tc>
                <a:extLst>
                  <a:ext uri="{0D108BD9-81ED-4DB2-BD59-A6C34878D82A}">
                    <a16:rowId xmlns:a16="http://schemas.microsoft.com/office/drawing/2014/main" xmlns="" val="668347808"/>
                  </a:ext>
                </a:extLst>
              </a:tr>
            </a:tbl>
          </a:graphicData>
        </a:graphic>
      </p:graphicFrame>
      <p:sp>
        <p:nvSpPr>
          <p:cNvPr id="9" name="Rectangle 1">
            <a:extLst>
              <a:ext uri="{FF2B5EF4-FFF2-40B4-BE49-F238E27FC236}">
                <a16:creationId xmlns:a16="http://schemas.microsoft.com/office/drawing/2014/main" xmlns="" id="{181102B0-D369-4FC1-9176-9DC1D4D63CAC}"/>
              </a:ext>
            </a:extLst>
          </p:cNvPr>
          <p:cNvSpPr>
            <a:spLocks noChangeArrowheads="1"/>
          </p:cNvSpPr>
          <p:nvPr/>
        </p:nvSpPr>
        <p:spPr bwMode="auto">
          <a:xfrm>
            <a:off x="3429266" y="793199"/>
            <a:ext cx="8273636"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chemeClr val="lt1"/>
                </a:solidFill>
              </a:rPr>
              <a:t>A simple data set with price as an independent variable and demand as a dependent variable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chemeClr val="lt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chemeClr val="lt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chemeClr val="lt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chemeClr val="lt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chemeClr val="lt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chemeClr val="lt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chemeClr val="lt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chemeClr val="lt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chemeClr val="lt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chemeClr val="lt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chemeClr val="lt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chemeClr val="lt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chemeClr val="lt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chemeClr val="lt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chemeClr val="lt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chemeClr val="lt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chemeClr val="lt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chemeClr val="lt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chemeClr val="lt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chemeClr val="lt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chemeClr val="lt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chemeClr val="lt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chemeClr val="lt1"/>
                </a:solidFill>
              </a:rPr>
              <a:t>Estimated coefficients: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FFFF00"/>
                </a:solidFill>
              </a:rPr>
              <a:t>b_0 = 10.004799510742398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FFFF00"/>
                </a:solidFill>
              </a:rPr>
              <a:t>b_1 = -0.867568070623272 </a:t>
            </a:r>
          </a:p>
        </p:txBody>
      </p:sp>
      <p:pic>
        <p:nvPicPr>
          <p:cNvPr id="11" name="Picture 10">
            <a:extLst>
              <a:ext uri="{FF2B5EF4-FFF2-40B4-BE49-F238E27FC236}">
                <a16:creationId xmlns:a16="http://schemas.microsoft.com/office/drawing/2014/main" xmlns="" id="{1C7A99D5-296B-4ED0-97BA-32E2087691C8}"/>
              </a:ext>
            </a:extLst>
          </p:cNvPr>
          <p:cNvPicPr>
            <a:picLocks noChangeAspect="1"/>
          </p:cNvPicPr>
          <p:nvPr/>
        </p:nvPicPr>
        <p:blipFill>
          <a:blip r:embed="rId4"/>
          <a:stretch>
            <a:fillRect/>
          </a:stretch>
        </p:blipFill>
        <p:spPr>
          <a:xfrm>
            <a:off x="3429266" y="3468872"/>
            <a:ext cx="3613582" cy="2284392"/>
          </a:xfrm>
          <a:prstGeom prst="rect">
            <a:avLst/>
          </a:prstGeom>
        </p:spPr>
      </p:pic>
      <p:pic>
        <p:nvPicPr>
          <p:cNvPr id="12" name="Picture 11">
            <a:extLst>
              <a:ext uri="{FF2B5EF4-FFF2-40B4-BE49-F238E27FC236}">
                <a16:creationId xmlns:a16="http://schemas.microsoft.com/office/drawing/2014/main" xmlns="" id="{EF69A369-6CDA-414B-B73D-98A0C1A05A35}"/>
              </a:ext>
            </a:extLst>
          </p:cNvPr>
          <p:cNvPicPr>
            <a:picLocks noChangeAspect="1"/>
          </p:cNvPicPr>
          <p:nvPr/>
        </p:nvPicPr>
        <p:blipFill>
          <a:blip r:embed="rId5"/>
          <a:stretch>
            <a:fillRect/>
          </a:stretch>
        </p:blipFill>
        <p:spPr>
          <a:xfrm>
            <a:off x="7536193" y="3483784"/>
            <a:ext cx="3613815" cy="2254568"/>
          </a:xfrm>
          <a:prstGeom prst="rect">
            <a:avLst/>
          </a:prstGeom>
        </p:spPr>
      </p:pic>
      <p:graphicFrame>
        <p:nvGraphicFramePr>
          <p:cNvPr id="14" name="Object 13">
            <a:extLst>
              <a:ext uri="{FF2B5EF4-FFF2-40B4-BE49-F238E27FC236}">
                <a16:creationId xmlns:a16="http://schemas.microsoft.com/office/drawing/2014/main" xmlns="" id="{B3096FB9-B444-4DD2-A915-D5AA34C2E6C9}"/>
              </a:ext>
            </a:extLst>
          </p:cNvPr>
          <p:cNvGraphicFramePr>
            <a:graphicFrameLocks noChangeAspect="1"/>
          </p:cNvGraphicFramePr>
          <p:nvPr>
            <p:extLst>
              <p:ext uri="{D42A27DB-BD31-4B8C-83A1-F6EECF244321}">
                <p14:modId xmlns:p14="http://schemas.microsoft.com/office/powerpoint/2010/main" val="2885000255"/>
              </p:ext>
            </p:extLst>
          </p:nvPr>
        </p:nvGraphicFramePr>
        <p:xfrm>
          <a:off x="7536193" y="2506135"/>
          <a:ext cx="3613815" cy="581050"/>
        </p:xfrm>
        <a:graphic>
          <a:graphicData uri="http://schemas.openxmlformats.org/presentationml/2006/ole">
            <mc:AlternateContent xmlns:mc="http://schemas.openxmlformats.org/markup-compatibility/2006">
              <mc:Choice xmlns:v="urn:schemas-microsoft-com:vml" Requires="v">
                <p:oleObj spid="_x0000_s1052" name="Packager Shell Object" showAsIcon="1" r:id="rId6" imgW="1819800" imgH="557640" progId="Package">
                  <p:embed/>
                </p:oleObj>
              </mc:Choice>
              <mc:Fallback>
                <p:oleObj name="Packager Shell Object" showAsIcon="1" r:id="rId6" imgW="1819800" imgH="557640" progId="Package">
                  <p:embed/>
                  <p:pic>
                    <p:nvPicPr>
                      <p:cNvPr id="14" name="Object 13">
                        <a:extLst>
                          <a:ext uri="{FF2B5EF4-FFF2-40B4-BE49-F238E27FC236}">
                            <a16:creationId xmlns:a16="http://schemas.microsoft.com/office/drawing/2014/main" xmlns="" id="{B3096FB9-B444-4DD2-A915-D5AA34C2E6C9}"/>
                          </a:ext>
                        </a:extLst>
                      </p:cNvPr>
                      <p:cNvPicPr/>
                      <p:nvPr/>
                    </p:nvPicPr>
                    <p:blipFill>
                      <a:blip r:embed="rId7"/>
                      <a:stretch>
                        <a:fillRect/>
                      </a:stretch>
                    </p:blipFill>
                    <p:spPr>
                      <a:xfrm>
                        <a:off x="7536193" y="2506135"/>
                        <a:ext cx="3613815" cy="581050"/>
                      </a:xfrm>
                      <a:prstGeom prst="rect">
                        <a:avLst/>
                      </a:prstGeom>
                      <a:solidFill>
                        <a:schemeClr val="tx1"/>
                      </a:solidFill>
                    </p:spPr>
                  </p:pic>
                </p:oleObj>
              </mc:Fallback>
            </mc:AlternateContent>
          </a:graphicData>
        </a:graphic>
      </p:graphicFrame>
      <p:graphicFrame>
        <p:nvGraphicFramePr>
          <p:cNvPr id="3" name="Table 2">
            <a:extLst>
              <a:ext uri="{FF2B5EF4-FFF2-40B4-BE49-F238E27FC236}">
                <a16:creationId xmlns:a16="http://schemas.microsoft.com/office/drawing/2014/main" xmlns="" id="{D6EDD941-E452-439E-BE41-B2CFF9894040}"/>
              </a:ext>
            </a:extLst>
          </p:cNvPr>
          <p:cNvGraphicFramePr>
            <a:graphicFrameLocks noGrp="1"/>
          </p:cNvGraphicFramePr>
          <p:nvPr>
            <p:extLst>
              <p:ext uri="{D42A27DB-BD31-4B8C-83A1-F6EECF244321}">
                <p14:modId xmlns:p14="http://schemas.microsoft.com/office/powerpoint/2010/main" val="2282795333"/>
              </p:ext>
            </p:extLst>
          </p:nvPr>
        </p:nvGraphicFramePr>
        <p:xfrm>
          <a:off x="3430053" y="1127064"/>
          <a:ext cx="3612795" cy="2259987"/>
        </p:xfrm>
        <a:graphic>
          <a:graphicData uri="http://schemas.openxmlformats.org/drawingml/2006/table">
            <a:tbl>
              <a:tblPr firstRow="1" bandRow="1">
                <a:tableStyleId>{5202B0CA-FC54-4496-8BCA-5EF66A818D29}</a:tableStyleId>
              </a:tblPr>
              <a:tblGrid>
                <a:gridCol w="1123712">
                  <a:extLst>
                    <a:ext uri="{9D8B030D-6E8A-4147-A177-3AD203B41FA5}">
                      <a16:colId xmlns:a16="http://schemas.microsoft.com/office/drawing/2014/main" xmlns="" val="814187355"/>
                    </a:ext>
                  </a:extLst>
                </a:gridCol>
                <a:gridCol w="785390">
                  <a:extLst>
                    <a:ext uri="{9D8B030D-6E8A-4147-A177-3AD203B41FA5}">
                      <a16:colId xmlns:a16="http://schemas.microsoft.com/office/drawing/2014/main" xmlns="" val="3243805715"/>
                    </a:ext>
                  </a:extLst>
                </a:gridCol>
                <a:gridCol w="1123712">
                  <a:extLst>
                    <a:ext uri="{9D8B030D-6E8A-4147-A177-3AD203B41FA5}">
                      <a16:colId xmlns:a16="http://schemas.microsoft.com/office/drawing/2014/main" xmlns="" val="3448716092"/>
                    </a:ext>
                  </a:extLst>
                </a:gridCol>
                <a:gridCol w="579981">
                  <a:extLst>
                    <a:ext uri="{9D8B030D-6E8A-4147-A177-3AD203B41FA5}">
                      <a16:colId xmlns:a16="http://schemas.microsoft.com/office/drawing/2014/main" xmlns="" val="833741402"/>
                    </a:ext>
                  </a:extLst>
                </a:gridCol>
              </a:tblGrid>
              <a:tr h="161031">
                <a:tc>
                  <a:txBody>
                    <a:bodyPr/>
                    <a:lstStyle/>
                    <a:p>
                      <a:pPr algn="ctr" fontAlgn="b"/>
                      <a:r>
                        <a:rPr lang="en-IN" sz="900" u="none" strike="noStrike" dirty="0">
                          <a:effectLst/>
                        </a:rPr>
                        <a:t>Price</a:t>
                      </a:r>
                      <a:endParaRPr lang="en-IN" sz="900" b="0" i="1"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900" u="none" strike="noStrike">
                          <a:effectLst/>
                        </a:rPr>
                        <a:t> </a:t>
                      </a:r>
                      <a:endParaRPr lang="en-IN" sz="900" b="0" i="1"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900" u="none" strike="noStrike">
                          <a:effectLst/>
                        </a:rPr>
                        <a:t>Demand</a:t>
                      </a:r>
                      <a:endParaRPr lang="en-IN" sz="900" b="0" i="1"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900" u="none" strike="noStrike">
                          <a:effectLst/>
                        </a:rPr>
                        <a:t> </a:t>
                      </a:r>
                      <a:endParaRPr lang="en-IN" sz="900" b="0" i="1"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xmlns="" val="1374825042"/>
                  </a:ext>
                </a:extLst>
              </a:tr>
              <a:tr h="161031">
                <a:tc>
                  <a:txBody>
                    <a:bodyPr/>
                    <a:lstStyle/>
                    <a:p>
                      <a:pPr algn="l" fontAlgn="b"/>
                      <a:r>
                        <a:rPr lang="en-IN" sz="900" u="none" strike="noStrike">
                          <a:effectLst/>
                        </a:rPr>
                        <a:t>Mean</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4.4</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900" u="none" strike="noStrike">
                          <a:effectLst/>
                        </a:rPr>
                        <a:t>Mean</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6.1875</a:t>
                      </a:r>
                      <a:endParaRPr lang="en-IN" sz="9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xmlns="" val="783955482"/>
                  </a:ext>
                </a:extLst>
              </a:tr>
              <a:tr h="161031">
                <a:tc>
                  <a:txBody>
                    <a:bodyPr/>
                    <a:lstStyle/>
                    <a:p>
                      <a:pPr algn="l" fontAlgn="b"/>
                      <a:r>
                        <a:rPr lang="en-IN" sz="900" u="none" strike="noStrike">
                          <a:effectLst/>
                        </a:rPr>
                        <a:t>Standard Error</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0.307860725</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900" u="none" strike="noStrike">
                          <a:effectLst/>
                        </a:rPr>
                        <a:t>Standard Error</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0.295932</a:t>
                      </a:r>
                      <a:endParaRPr lang="en-IN" sz="9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xmlns="" val="2480101304"/>
                  </a:ext>
                </a:extLst>
              </a:tr>
              <a:tr h="161031">
                <a:tc>
                  <a:txBody>
                    <a:bodyPr/>
                    <a:lstStyle/>
                    <a:p>
                      <a:pPr algn="l" fontAlgn="b"/>
                      <a:r>
                        <a:rPr lang="en-IN" sz="900" u="none" strike="noStrike">
                          <a:effectLst/>
                        </a:rPr>
                        <a:t>Median</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4</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900" u="none" strike="noStrike">
                          <a:effectLst/>
                        </a:rPr>
                        <a:t>Median</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7</a:t>
                      </a:r>
                      <a:endParaRPr lang="en-IN" sz="9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xmlns="" val="251773497"/>
                  </a:ext>
                </a:extLst>
              </a:tr>
              <a:tr h="161031">
                <a:tc>
                  <a:txBody>
                    <a:bodyPr/>
                    <a:lstStyle/>
                    <a:p>
                      <a:pPr algn="l" fontAlgn="b"/>
                      <a:r>
                        <a:rPr lang="en-IN" sz="900" u="none" strike="noStrike">
                          <a:effectLst/>
                        </a:rPr>
                        <a:t>Mode</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4</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900" u="none" strike="noStrike" dirty="0">
                          <a:effectLst/>
                        </a:rPr>
                        <a:t>Mode</a:t>
                      </a:r>
                      <a:endParaRPr lang="en-IN" sz="9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7</a:t>
                      </a:r>
                      <a:endParaRPr lang="en-IN" sz="9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xmlns="" val="855130422"/>
                  </a:ext>
                </a:extLst>
              </a:tr>
              <a:tr h="161031">
                <a:tc>
                  <a:txBody>
                    <a:bodyPr/>
                    <a:lstStyle/>
                    <a:p>
                      <a:pPr algn="l" fontAlgn="b"/>
                      <a:r>
                        <a:rPr lang="en-IN" sz="900" u="none" strike="noStrike">
                          <a:effectLst/>
                        </a:rPr>
                        <a:t>Standard Deviation</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1.741523249</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900" u="none" strike="noStrike">
                          <a:effectLst/>
                        </a:rPr>
                        <a:t>Standard Deviation</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1.674043</a:t>
                      </a:r>
                      <a:endParaRPr lang="en-IN" sz="9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xmlns="" val="3766189900"/>
                  </a:ext>
                </a:extLst>
              </a:tr>
              <a:tr h="161031">
                <a:tc>
                  <a:txBody>
                    <a:bodyPr/>
                    <a:lstStyle/>
                    <a:p>
                      <a:pPr algn="l" fontAlgn="b"/>
                      <a:r>
                        <a:rPr lang="en-IN" sz="900" u="none" strike="noStrike">
                          <a:effectLst/>
                        </a:rPr>
                        <a:t>Sample Variance</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3.032903226</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900" u="none" strike="noStrike">
                          <a:effectLst/>
                        </a:rPr>
                        <a:t>Sample Variance</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2.802419</a:t>
                      </a:r>
                      <a:endParaRPr lang="en-IN" sz="9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xmlns="" val="2704094032"/>
                  </a:ext>
                </a:extLst>
              </a:tr>
              <a:tr h="161031">
                <a:tc>
                  <a:txBody>
                    <a:bodyPr/>
                    <a:lstStyle/>
                    <a:p>
                      <a:pPr algn="l" fontAlgn="b"/>
                      <a:r>
                        <a:rPr lang="en-IN" sz="900" u="none" strike="noStrike">
                          <a:effectLst/>
                        </a:rPr>
                        <a:t>Kurtosis</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-0.99506987</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900" u="none" strike="noStrike">
                          <a:effectLst/>
                        </a:rPr>
                        <a:t>Kurtosis</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-1.04812</a:t>
                      </a:r>
                      <a:endParaRPr lang="en-IN" sz="9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xmlns="" val="1407507136"/>
                  </a:ext>
                </a:extLst>
              </a:tr>
              <a:tr h="161031">
                <a:tc>
                  <a:txBody>
                    <a:bodyPr/>
                    <a:lstStyle/>
                    <a:p>
                      <a:pPr algn="l" fontAlgn="b"/>
                      <a:r>
                        <a:rPr lang="en-IN" sz="900" u="none" strike="noStrike">
                          <a:effectLst/>
                        </a:rPr>
                        <a:t>Skewness</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0.212632356</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900" u="none" strike="noStrike">
                          <a:effectLst/>
                        </a:rPr>
                        <a:t>Skewness</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-0.35996</a:t>
                      </a:r>
                      <a:endParaRPr lang="en-IN" sz="9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xmlns="" val="1342366191"/>
                  </a:ext>
                </a:extLst>
              </a:tr>
              <a:tr h="161031">
                <a:tc>
                  <a:txBody>
                    <a:bodyPr/>
                    <a:lstStyle/>
                    <a:p>
                      <a:pPr algn="l" fontAlgn="b"/>
                      <a:r>
                        <a:rPr lang="en-IN" sz="900" u="none" strike="noStrike">
                          <a:effectLst/>
                        </a:rPr>
                        <a:t>Range</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6</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900" u="none" strike="noStrike">
                          <a:effectLst/>
                        </a:rPr>
                        <a:t>Range</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6</a:t>
                      </a:r>
                      <a:endParaRPr lang="en-IN" sz="9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xmlns="" val="3171936936"/>
                  </a:ext>
                </a:extLst>
              </a:tr>
              <a:tr h="161031">
                <a:tc>
                  <a:txBody>
                    <a:bodyPr/>
                    <a:lstStyle/>
                    <a:p>
                      <a:pPr algn="l" fontAlgn="b"/>
                      <a:r>
                        <a:rPr lang="en-IN" sz="900" u="none" strike="noStrike">
                          <a:effectLst/>
                        </a:rPr>
                        <a:t>Minimum</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1.5</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900" u="none" strike="noStrike">
                          <a:effectLst/>
                        </a:rPr>
                        <a:t>Minimum</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3</a:t>
                      </a:r>
                      <a:endParaRPr lang="en-IN" sz="9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xmlns="" val="1565602819"/>
                  </a:ext>
                </a:extLst>
              </a:tr>
              <a:tr h="161031">
                <a:tc>
                  <a:txBody>
                    <a:bodyPr/>
                    <a:lstStyle/>
                    <a:p>
                      <a:pPr algn="l" fontAlgn="b"/>
                      <a:r>
                        <a:rPr lang="en-IN" sz="900" u="none" strike="noStrike">
                          <a:effectLst/>
                        </a:rPr>
                        <a:t>Maximum</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7.5</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900" u="none" strike="noStrike">
                          <a:effectLst/>
                        </a:rPr>
                        <a:t>Maximum</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9</a:t>
                      </a:r>
                      <a:endParaRPr lang="en-IN" sz="9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xmlns="" val="4072360808"/>
                  </a:ext>
                </a:extLst>
              </a:tr>
              <a:tr h="161031">
                <a:tc>
                  <a:txBody>
                    <a:bodyPr/>
                    <a:lstStyle/>
                    <a:p>
                      <a:pPr algn="l" fontAlgn="b"/>
                      <a:r>
                        <a:rPr lang="en-IN" sz="900" u="none" strike="noStrike">
                          <a:effectLst/>
                        </a:rPr>
                        <a:t>Sum</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140.8</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900" u="none" strike="noStrike">
                          <a:effectLst/>
                        </a:rPr>
                        <a:t>Sum</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198</a:t>
                      </a:r>
                      <a:endParaRPr lang="en-IN" sz="9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xmlns="" val="688693199"/>
                  </a:ext>
                </a:extLst>
              </a:tr>
              <a:tr h="166584">
                <a:tc>
                  <a:txBody>
                    <a:bodyPr/>
                    <a:lstStyle/>
                    <a:p>
                      <a:pPr algn="l" fontAlgn="b"/>
                      <a:r>
                        <a:rPr lang="en-IN" sz="900" u="none" strike="noStrike">
                          <a:effectLst/>
                        </a:rPr>
                        <a:t>Count</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a:effectLst/>
                        </a:rPr>
                        <a:t>32</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900" u="none" strike="noStrike">
                          <a:effectLst/>
                        </a:rPr>
                        <a:t>Count</a:t>
                      </a:r>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900" u="none" strike="noStrike" dirty="0">
                          <a:effectLst/>
                        </a:rPr>
                        <a:t>32</a:t>
                      </a:r>
                      <a:endParaRPr lang="en-IN" sz="9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xmlns="" val="4193356237"/>
                  </a:ext>
                </a:extLst>
              </a:tr>
            </a:tbl>
          </a:graphicData>
        </a:graphic>
      </p:graphicFrame>
    </p:spTree>
    <p:extLst>
      <p:ext uri="{BB962C8B-B14F-4D97-AF65-F5344CB8AC3E}">
        <p14:creationId xmlns:p14="http://schemas.microsoft.com/office/powerpoint/2010/main" val="11150414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263880" y="0"/>
            <a:ext cx="10110240" cy="928762"/>
          </a:xfrm>
        </p:spPr>
        <p:txBody>
          <a:bodyPr>
            <a:normAutofit fontScale="90000"/>
          </a:bodyPr>
          <a:lstStyle/>
          <a:p>
            <a:r>
              <a:rPr lang="en-IN" dirty="0"/>
              <a:t>DESCRIPTIVE ANALYTICS – ENTER SIMULATION</a:t>
            </a:r>
          </a:p>
        </p:txBody>
      </p:sp>
      <p:sp>
        <p:nvSpPr>
          <p:cNvPr id="4" name="Rectangle 3">
            <a:extLst>
              <a:ext uri="{FF2B5EF4-FFF2-40B4-BE49-F238E27FC236}">
                <a16:creationId xmlns:a16="http://schemas.microsoft.com/office/drawing/2014/main" xmlns="" id="{F8F0403E-DD7A-4213-9556-77E0A5229AEA}"/>
              </a:ext>
            </a:extLst>
          </p:cNvPr>
          <p:cNvSpPr/>
          <p:nvPr/>
        </p:nvSpPr>
        <p:spPr>
          <a:xfrm>
            <a:off x="1263880" y="830526"/>
            <a:ext cx="9973614" cy="5878532"/>
          </a:xfrm>
          <a:prstGeom prst="rect">
            <a:avLst/>
          </a:prstGeom>
        </p:spPr>
        <p:txBody>
          <a:bodyPr wrap="square">
            <a:spAutoFit/>
          </a:bodyPr>
          <a:lstStyle/>
          <a:p>
            <a:r>
              <a:rPr lang="en-US" sz="1600" dirty="0"/>
              <a:t>A </a:t>
            </a:r>
            <a:r>
              <a:rPr lang="en-US" sz="1600" b="1" dirty="0"/>
              <a:t>simulation</a:t>
            </a:r>
            <a:r>
              <a:rPr lang="en-US" sz="1600" dirty="0"/>
              <a:t> is an </a:t>
            </a:r>
            <a:r>
              <a:rPr lang="en-US" sz="1600" dirty="0">
                <a:hlinkClick r:id="rId2" tooltip="Imitation"/>
              </a:rPr>
              <a:t>imitation</a:t>
            </a:r>
            <a:r>
              <a:rPr lang="en-US" sz="1600" dirty="0"/>
              <a:t> of the operation of a real-world process or system.</a:t>
            </a:r>
            <a:r>
              <a:rPr lang="en-US" sz="1600" baseline="30000" dirty="0">
                <a:hlinkClick r:id="rId3"/>
              </a:rPr>
              <a:t>[1]</a:t>
            </a:r>
            <a:r>
              <a:rPr lang="en-US" sz="1600" dirty="0"/>
              <a:t> The act of simulating something first requires that a model be developed; this model represents the key characteristics, behaviors and </a:t>
            </a:r>
            <a:r>
              <a:rPr lang="en-US" sz="1600" dirty="0">
                <a:hlinkClick r:id="rId4" tooltip="Function (engineering)"/>
              </a:rPr>
              <a:t>functions</a:t>
            </a:r>
            <a:r>
              <a:rPr lang="en-US" sz="1600" dirty="0"/>
              <a:t> of the selected physical or abstract system or process. The model represents the system itself, whereas the simulation represents the operation of the system over time. Source: Wikipedia</a:t>
            </a:r>
          </a:p>
          <a:p>
            <a:endParaRPr lang="en-US" sz="1600" dirty="0"/>
          </a:p>
          <a:p>
            <a:r>
              <a:rPr lang="en-US" sz="1600" dirty="0"/>
              <a:t>I came across a very powerful tool from a company called </a:t>
            </a:r>
            <a:r>
              <a:rPr lang="en-US" sz="1600" b="1" dirty="0" err="1"/>
              <a:t>Anylogic</a:t>
            </a:r>
            <a:r>
              <a:rPr lang="en-US" sz="1600" dirty="0"/>
              <a:t>. You can get a Personal Learning Edition (PLE) installed on any computer for free. </a:t>
            </a:r>
            <a:r>
              <a:rPr lang="en-US" sz="1600" dirty="0">
                <a:hlinkClick r:id="rId5"/>
              </a:rPr>
              <a:t>https://www.anylogic.com/downloads/personal-learning-edition-download/</a:t>
            </a:r>
            <a:r>
              <a:rPr lang="en-US" sz="1600" dirty="0"/>
              <a:t> . Some examples below:</a:t>
            </a:r>
          </a:p>
          <a:p>
            <a:endParaRPr lang="en-US" sz="1600" dirty="0"/>
          </a:p>
          <a:p>
            <a:r>
              <a:rPr lang="en-US" sz="1600" dirty="0"/>
              <a:t>1) Bank ATM / Cashier example - </a:t>
            </a:r>
          </a:p>
          <a:p>
            <a:r>
              <a:rPr lang="en-US" sz="1600" dirty="0">
                <a:hlinkClick r:id="rId6"/>
              </a:rPr>
              <a:t>https://cloud.anylogic.com/assets/embed?modelId=7fb3e1d9-acc8-4b91-b674-47f325408a64</a:t>
            </a:r>
            <a:r>
              <a:rPr lang="en-US" sz="1600" dirty="0"/>
              <a:t> </a:t>
            </a:r>
          </a:p>
          <a:p>
            <a:endParaRPr lang="en-US" sz="1600" dirty="0"/>
          </a:p>
          <a:p>
            <a:r>
              <a:rPr lang="en-US" sz="1600" dirty="0"/>
              <a:t>2) Baggage Claim in an airport –</a:t>
            </a:r>
          </a:p>
          <a:p>
            <a:r>
              <a:rPr lang="en-US" sz="1600" dirty="0">
                <a:hlinkClick r:id="rId7"/>
              </a:rPr>
              <a:t>https://cloud.anylogic.com/assets/embed?modelId=5e8ff5b8-6ade-46d8-a26a-50729d1780d7</a:t>
            </a:r>
            <a:endParaRPr lang="en-US" sz="1600" dirty="0"/>
          </a:p>
          <a:p>
            <a:endParaRPr lang="en-US" sz="1600" dirty="0"/>
          </a:p>
          <a:p>
            <a:pPr marL="342900" indent="-342900">
              <a:buAutoNum type="arabicParenR" startAt="3"/>
            </a:pPr>
            <a:r>
              <a:rPr lang="en-US" sz="1600" dirty="0"/>
              <a:t>A manufacturing job shop factory –</a:t>
            </a:r>
          </a:p>
          <a:p>
            <a:r>
              <a:rPr lang="en-US" sz="1600" dirty="0">
                <a:hlinkClick r:id="rId8"/>
              </a:rPr>
              <a:t>https://cloud.anylogic.com/assets/embed?modelId=8a1fecf4-6f48-4461-96c1-a0d5a1327cda</a:t>
            </a:r>
            <a:r>
              <a:rPr lang="en-US" sz="1600" dirty="0"/>
              <a:t> </a:t>
            </a:r>
          </a:p>
          <a:p>
            <a:endParaRPr lang="en-US" sz="1600" dirty="0"/>
          </a:p>
          <a:p>
            <a:r>
              <a:rPr lang="en-US" sz="1600" dirty="0"/>
              <a:t>Industries use simulation mostly to see how systems or real processes would behave over time. We could also use simulation to quantify the uncertainty in a system – example Monte Carlo simulation</a:t>
            </a:r>
          </a:p>
        </p:txBody>
      </p:sp>
    </p:spTree>
    <p:extLst>
      <p:ext uri="{BB962C8B-B14F-4D97-AF65-F5344CB8AC3E}">
        <p14:creationId xmlns:p14="http://schemas.microsoft.com/office/powerpoint/2010/main" val="14819367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261730" y="0"/>
            <a:ext cx="10293398" cy="928762"/>
          </a:xfrm>
        </p:spPr>
        <p:txBody>
          <a:bodyPr>
            <a:normAutofit/>
          </a:bodyPr>
          <a:lstStyle/>
          <a:p>
            <a:r>
              <a:rPr lang="en-IN" sz="2600" dirty="0"/>
              <a:t>DESCRIPTIVE ANALYTICS – SIMULATION with PYTHON SIMPY</a:t>
            </a:r>
          </a:p>
        </p:txBody>
      </p:sp>
      <p:sp>
        <p:nvSpPr>
          <p:cNvPr id="4" name="Rectangle 3">
            <a:extLst>
              <a:ext uri="{FF2B5EF4-FFF2-40B4-BE49-F238E27FC236}">
                <a16:creationId xmlns:a16="http://schemas.microsoft.com/office/drawing/2014/main" xmlns="" id="{F8F0403E-DD7A-4213-9556-77E0A5229AEA}"/>
              </a:ext>
            </a:extLst>
          </p:cNvPr>
          <p:cNvSpPr/>
          <p:nvPr/>
        </p:nvSpPr>
        <p:spPr>
          <a:xfrm>
            <a:off x="1332193" y="998968"/>
            <a:ext cx="9973614" cy="5355312"/>
          </a:xfrm>
          <a:prstGeom prst="rect">
            <a:avLst/>
          </a:prstGeom>
        </p:spPr>
        <p:txBody>
          <a:bodyPr wrap="square">
            <a:spAutoFit/>
          </a:bodyPr>
          <a:lstStyle/>
          <a:p>
            <a:pPr marL="285750" indent="-285750">
              <a:buFont typeface="Arial" panose="020B0604020202020204" pitchFamily="34" charset="0"/>
              <a:buChar char="•"/>
            </a:pPr>
            <a:r>
              <a:rPr lang="en-US" dirty="0"/>
              <a:t>We can see how the system would behave over time even though we have a faint idea ahead of time. In the below example I have simulated a traffic signal for 5 minutes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you can see – within 2 seconds I can see what is going to happen over the next 5 minutes – “based on historical information”. This is very powerful to understand the system better.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process, I can generate data which is not otherwise available. This is data augmentation which is a key subject when enough data is not available </a:t>
            </a:r>
          </a:p>
        </p:txBody>
      </p:sp>
      <p:pic>
        <p:nvPicPr>
          <p:cNvPr id="3" name="Picture 2">
            <a:extLst>
              <a:ext uri="{FF2B5EF4-FFF2-40B4-BE49-F238E27FC236}">
                <a16:creationId xmlns:a16="http://schemas.microsoft.com/office/drawing/2014/main" xmlns="" id="{337C939E-D3FA-41CB-A70A-86B6D53AAE96}"/>
              </a:ext>
            </a:extLst>
          </p:cNvPr>
          <p:cNvPicPr>
            <a:picLocks noChangeAspect="1"/>
          </p:cNvPicPr>
          <p:nvPr/>
        </p:nvPicPr>
        <p:blipFill>
          <a:blip r:embed="rId3"/>
          <a:stretch>
            <a:fillRect/>
          </a:stretch>
        </p:blipFill>
        <p:spPr>
          <a:xfrm>
            <a:off x="2153582" y="1823993"/>
            <a:ext cx="2379918" cy="2825839"/>
          </a:xfrm>
          <a:prstGeom prst="rect">
            <a:avLst/>
          </a:prstGeom>
        </p:spPr>
      </p:pic>
      <p:graphicFrame>
        <p:nvGraphicFramePr>
          <p:cNvPr id="5" name="Object 4">
            <a:extLst>
              <a:ext uri="{FF2B5EF4-FFF2-40B4-BE49-F238E27FC236}">
                <a16:creationId xmlns:a16="http://schemas.microsoft.com/office/drawing/2014/main" xmlns="" id="{33F4094B-4EE0-4B39-AF75-0077FBAE113A}"/>
              </a:ext>
            </a:extLst>
          </p:cNvPr>
          <p:cNvGraphicFramePr>
            <a:graphicFrameLocks noChangeAspect="1"/>
          </p:cNvGraphicFramePr>
          <p:nvPr/>
        </p:nvGraphicFramePr>
        <p:xfrm>
          <a:off x="5712595" y="2790459"/>
          <a:ext cx="2603634" cy="498192"/>
        </p:xfrm>
        <a:graphic>
          <a:graphicData uri="http://schemas.openxmlformats.org/presentationml/2006/ole">
            <mc:AlternateContent xmlns:mc="http://schemas.openxmlformats.org/markup-compatibility/2006">
              <mc:Choice xmlns:v="urn:schemas-microsoft-com:vml" Requires="v">
                <p:oleObj spid="_x0000_s5146" name="Packager Shell Object" showAsIcon="1" r:id="rId4" imgW="1537200" imgH="557640" progId="Package">
                  <p:embed/>
                </p:oleObj>
              </mc:Choice>
              <mc:Fallback>
                <p:oleObj name="Packager Shell Object" showAsIcon="1" r:id="rId4" imgW="1537200" imgH="557640" progId="Package">
                  <p:embed/>
                  <p:pic>
                    <p:nvPicPr>
                      <p:cNvPr id="5" name="Object 4">
                        <a:extLst>
                          <a:ext uri="{FF2B5EF4-FFF2-40B4-BE49-F238E27FC236}">
                            <a16:creationId xmlns:a16="http://schemas.microsoft.com/office/drawing/2014/main" xmlns="" id="{33F4094B-4EE0-4B39-AF75-0077FBAE113A}"/>
                          </a:ext>
                        </a:extLst>
                      </p:cNvPr>
                      <p:cNvPicPr/>
                      <p:nvPr/>
                    </p:nvPicPr>
                    <p:blipFill>
                      <a:blip r:embed="rId5"/>
                      <a:stretch>
                        <a:fillRect/>
                      </a:stretch>
                    </p:blipFill>
                    <p:spPr>
                      <a:xfrm>
                        <a:off x="5712595" y="2790459"/>
                        <a:ext cx="2603634" cy="498192"/>
                      </a:xfrm>
                      <a:prstGeom prst="rect">
                        <a:avLst/>
                      </a:prstGeom>
                    </p:spPr>
                  </p:pic>
                </p:oleObj>
              </mc:Fallback>
            </mc:AlternateContent>
          </a:graphicData>
        </a:graphic>
      </p:graphicFrame>
    </p:spTree>
    <p:extLst>
      <p:ext uri="{BB962C8B-B14F-4D97-AF65-F5344CB8AC3E}">
        <p14:creationId xmlns:p14="http://schemas.microsoft.com/office/powerpoint/2010/main" val="21377485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263880" y="0"/>
            <a:ext cx="9783529" cy="928762"/>
          </a:xfrm>
        </p:spPr>
        <p:txBody>
          <a:bodyPr/>
          <a:lstStyle/>
          <a:p>
            <a:r>
              <a:rPr lang="en-IN" dirty="0"/>
              <a:t>OBEISANCE</a:t>
            </a:r>
          </a:p>
        </p:txBody>
      </p:sp>
      <p:sp>
        <p:nvSpPr>
          <p:cNvPr id="5" name="Content Placeholder 4">
            <a:extLst>
              <a:ext uri="{FF2B5EF4-FFF2-40B4-BE49-F238E27FC236}">
                <a16:creationId xmlns:a16="http://schemas.microsoft.com/office/drawing/2014/main" xmlns="" id="{C84F2181-BE5F-469A-85EF-38AE48D4B292}"/>
              </a:ext>
            </a:extLst>
          </p:cNvPr>
          <p:cNvSpPr>
            <a:spLocks noGrp="1"/>
          </p:cNvSpPr>
          <p:nvPr>
            <p:ph idx="1"/>
          </p:nvPr>
        </p:nvSpPr>
        <p:spPr>
          <a:xfrm>
            <a:off x="1141413" y="1116646"/>
            <a:ext cx="4893628" cy="4562793"/>
          </a:xfrm>
          <a:ln>
            <a:solidFill>
              <a:schemeClr val="tx1"/>
            </a:solidFill>
          </a:ln>
        </p:spPr>
        <p:txBody>
          <a:bodyPr>
            <a:normAutofit fontScale="85000" lnSpcReduction="20000"/>
          </a:bodyPr>
          <a:lstStyle/>
          <a:p>
            <a:pPr marL="0" indent="0">
              <a:buNone/>
            </a:pPr>
            <a:r>
              <a:rPr lang="hi-IN" sz="2000" dirty="0"/>
              <a:t>न गुरोरधिकं तत्त्वं न गुरोरधिकं तपः ।</a:t>
            </a:r>
            <a:br>
              <a:rPr lang="hi-IN" sz="2000" dirty="0"/>
            </a:br>
            <a:r>
              <a:rPr lang="hi-IN" sz="2000" dirty="0"/>
              <a:t>तत्त्वज्ञानात् परं नास्ति तस्मै श्रीगुरवे नमः</a:t>
            </a:r>
            <a:endParaRPr lang="en-IN" sz="2000" dirty="0"/>
          </a:p>
          <a:p>
            <a:pPr marL="0" indent="0">
              <a:buNone/>
            </a:pPr>
            <a:r>
              <a:rPr lang="en-IN" sz="2000" dirty="0"/>
              <a:t>- Guru </a:t>
            </a:r>
            <a:r>
              <a:rPr lang="en-IN" sz="2000" dirty="0" err="1"/>
              <a:t>Stotram</a:t>
            </a:r>
            <a:r>
              <a:rPr lang="en-IN" sz="2000" dirty="0"/>
              <a:t> #11</a:t>
            </a:r>
          </a:p>
          <a:p>
            <a:pPr marL="0" indent="0">
              <a:buNone/>
            </a:pPr>
            <a:endParaRPr lang="en-IN" sz="2000" dirty="0"/>
          </a:p>
          <a:p>
            <a:pPr marL="0" indent="0">
              <a:buNone/>
            </a:pPr>
            <a:r>
              <a:rPr lang="en-IN" sz="1500" dirty="0"/>
              <a:t>Na </a:t>
            </a:r>
            <a:r>
              <a:rPr lang="en-IN" sz="1500" dirty="0" err="1"/>
              <a:t>Guror-Adhikam</a:t>
            </a:r>
            <a:r>
              <a:rPr lang="en-IN" sz="1500" dirty="0"/>
              <a:t> </a:t>
            </a:r>
            <a:r>
              <a:rPr lang="en-IN" sz="1500" dirty="0" err="1"/>
              <a:t>Tattvam</a:t>
            </a:r>
            <a:r>
              <a:rPr lang="en-IN" sz="1500" dirty="0"/>
              <a:t> Na </a:t>
            </a:r>
            <a:r>
              <a:rPr lang="en-IN" sz="1500" dirty="0" err="1"/>
              <a:t>Guror-Adhikam</a:t>
            </a:r>
            <a:r>
              <a:rPr lang="en-IN" sz="1500" dirty="0"/>
              <a:t> </a:t>
            </a:r>
            <a:r>
              <a:rPr lang="en-IN" sz="1500" dirty="0" err="1"/>
              <a:t>Tapah</a:t>
            </a:r>
            <a:r>
              <a:rPr lang="en-IN" sz="1500" dirty="0"/>
              <a:t> |</a:t>
            </a:r>
            <a:br>
              <a:rPr lang="en-IN" sz="1500" dirty="0"/>
            </a:br>
            <a:r>
              <a:rPr lang="en-IN" sz="1500" dirty="0"/>
              <a:t>Tattva-</a:t>
            </a:r>
            <a:r>
              <a:rPr lang="en-IN" sz="1500" dirty="0" err="1"/>
              <a:t>Jnyaanaat</a:t>
            </a:r>
            <a:r>
              <a:rPr lang="en-IN" sz="1500" dirty="0"/>
              <a:t> Param </a:t>
            </a:r>
            <a:r>
              <a:rPr lang="en-IN" sz="1500" dirty="0" err="1"/>
              <a:t>Naasti</a:t>
            </a:r>
            <a:r>
              <a:rPr lang="en-IN" sz="1500" dirty="0"/>
              <a:t> </a:t>
            </a:r>
            <a:r>
              <a:rPr lang="en-IN" sz="1500" dirty="0" err="1"/>
              <a:t>Tasmai</a:t>
            </a:r>
            <a:r>
              <a:rPr lang="en-IN" sz="1500" dirty="0"/>
              <a:t> </a:t>
            </a:r>
            <a:r>
              <a:rPr lang="en-IN" sz="1500" dirty="0" err="1"/>
              <a:t>Shrii-Gurave</a:t>
            </a:r>
            <a:r>
              <a:rPr lang="en-IN" sz="1500" dirty="0"/>
              <a:t> </a:t>
            </a:r>
            <a:r>
              <a:rPr lang="en-IN" sz="1500" dirty="0" err="1"/>
              <a:t>Namah</a:t>
            </a:r>
            <a:r>
              <a:rPr lang="en-IN" sz="1500" dirty="0"/>
              <a:t> ||</a:t>
            </a:r>
          </a:p>
          <a:p>
            <a:pPr marL="0" indent="0">
              <a:buNone/>
            </a:pPr>
            <a:endParaRPr lang="en-IN" sz="1500" dirty="0"/>
          </a:p>
          <a:p>
            <a:pPr marL="0" indent="0">
              <a:buNone/>
            </a:pPr>
            <a:endParaRPr lang="en-IN" sz="1500" dirty="0"/>
          </a:p>
          <a:p>
            <a:pPr marL="0" indent="0">
              <a:buNone/>
            </a:pPr>
            <a:r>
              <a:rPr lang="en-IN" sz="2000" dirty="0"/>
              <a:t>Meaning:</a:t>
            </a:r>
            <a:br>
              <a:rPr lang="en-IN" sz="2000" dirty="0"/>
            </a:br>
            <a:r>
              <a:rPr lang="en-IN" sz="2000" dirty="0"/>
              <a:t>Neither is there any Reality Beyond the Guru, Nor is there any Austerity Higher than the Guru,</a:t>
            </a:r>
            <a:br>
              <a:rPr lang="en-IN" sz="2000" dirty="0"/>
            </a:br>
            <a:r>
              <a:rPr lang="en-IN" sz="2000" dirty="0"/>
              <a:t>There is no Knowledge beyond what comes From the Guru; Salutations to that Guru.</a:t>
            </a:r>
          </a:p>
        </p:txBody>
      </p:sp>
      <p:sp>
        <p:nvSpPr>
          <p:cNvPr id="10" name="Content Placeholder 4">
            <a:extLst>
              <a:ext uri="{FF2B5EF4-FFF2-40B4-BE49-F238E27FC236}">
                <a16:creationId xmlns:a16="http://schemas.microsoft.com/office/drawing/2014/main" xmlns="" id="{7E016B32-D3E0-45D2-815C-C86B7FCE3B23}"/>
              </a:ext>
            </a:extLst>
          </p:cNvPr>
          <p:cNvSpPr txBox="1">
            <a:spLocks/>
          </p:cNvSpPr>
          <p:nvPr/>
        </p:nvSpPr>
        <p:spPr>
          <a:xfrm>
            <a:off x="6323013" y="1147604"/>
            <a:ext cx="4893628" cy="4531836"/>
          </a:xfrm>
          <a:prstGeom prst="rect">
            <a:avLst/>
          </a:prstGeom>
          <a:ln>
            <a:solidFill>
              <a:schemeClr val="tx1"/>
            </a:solidFill>
          </a:ln>
        </p:spPr>
        <p:txBody>
          <a:bodyPr vert="horz" lIns="91440" tIns="45720" rIns="91440" bIns="45720" rtlCol="0">
            <a:normAutofit fontScale="70000" lnSpcReduction="20000"/>
          </a:bodyPr>
          <a:lstStyle>
            <a:lvl1pPr indent="0" defTabSz="914400">
              <a:lnSpc>
                <a:spcPct val="120000"/>
              </a:lnSpc>
              <a:spcBef>
                <a:spcPts val="1000"/>
              </a:spcBef>
              <a:buSzPct val="125000"/>
              <a:buFont typeface="Arial" panose="020B0604020202020204" pitchFamily="34" charset="0"/>
              <a:buNone/>
              <a:defRPr sz="2000"/>
            </a:lvl1pPr>
            <a:lvl2pPr marL="685800" indent="-228600" defTabSz="914400">
              <a:lnSpc>
                <a:spcPct val="120000"/>
              </a:lnSpc>
              <a:spcBef>
                <a:spcPts val="500"/>
              </a:spcBef>
              <a:buSzPct val="125000"/>
              <a:buFont typeface="Arial" panose="020B0604020202020204" pitchFamily="34" charset="0"/>
              <a:buChar char="•"/>
              <a:defRPr sz="2000"/>
            </a:lvl2pPr>
            <a:lvl3pPr marL="1143000" indent="-228600" defTabSz="914400">
              <a:lnSpc>
                <a:spcPct val="120000"/>
              </a:lnSpc>
              <a:spcBef>
                <a:spcPts val="500"/>
              </a:spcBef>
              <a:buSzPct val="125000"/>
              <a:buFont typeface="Arial" panose="020B0604020202020204" pitchFamily="34" charset="0"/>
              <a:buChar char="•"/>
            </a:lvl3pPr>
            <a:lvl4pPr marL="1600200" indent="-228600" defTabSz="914400">
              <a:lnSpc>
                <a:spcPct val="120000"/>
              </a:lnSpc>
              <a:spcBef>
                <a:spcPts val="500"/>
              </a:spcBef>
              <a:buSzPct val="125000"/>
              <a:buFont typeface="Arial" panose="020B0604020202020204" pitchFamily="34" charset="0"/>
              <a:buChar char="•"/>
              <a:defRPr sz="1600"/>
            </a:lvl4pPr>
            <a:lvl5pPr marL="2057400" indent="-228600" defTabSz="914400">
              <a:lnSpc>
                <a:spcPct val="120000"/>
              </a:lnSpc>
              <a:spcBef>
                <a:spcPts val="500"/>
              </a:spcBef>
              <a:buSzPct val="125000"/>
              <a:buFont typeface="Arial" panose="020B0604020202020204" pitchFamily="34" charset="0"/>
              <a:buChar char="•"/>
              <a:defRPr sz="1600"/>
            </a:lvl5pPr>
            <a:lvl6pPr marL="2514600" indent="-228600" defTabSz="914400">
              <a:lnSpc>
                <a:spcPct val="120000"/>
              </a:lnSpc>
              <a:spcBef>
                <a:spcPts val="500"/>
              </a:spcBef>
              <a:buSzPct val="125000"/>
              <a:buFont typeface="Arial" panose="020B0604020202020204" pitchFamily="34" charset="0"/>
              <a:buChar char="•"/>
              <a:defRPr sz="1400"/>
            </a:lvl6pPr>
            <a:lvl7pPr marL="2971800" indent="-228600" defTabSz="914400">
              <a:lnSpc>
                <a:spcPct val="120000"/>
              </a:lnSpc>
              <a:spcBef>
                <a:spcPts val="500"/>
              </a:spcBef>
              <a:buSzPct val="125000"/>
              <a:buFont typeface="Arial" panose="020B0604020202020204" pitchFamily="34" charset="0"/>
              <a:buChar char="•"/>
              <a:defRPr sz="1400"/>
            </a:lvl7pPr>
            <a:lvl8pPr marL="3429000" indent="-228600" defTabSz="914400">
              <a:lnSpc>
                <a:spcPct val="120000"/>
              </a:lnSpc>
              <a:spcBef>
                <a:spcPts val="500"/>
              </a:spcBef>
              <a:buSzPct val="125000"/>
              <a:buFont typeface="Arial" panose="020B0604020202020204" pitchFamily="34" charset="0"/>
              <a:buChar char="•"/>
              <a:defRPr sz="1400"/>
            </a:lvl8pPr>
            <a:lvl9pPr marL="3886200" indent="-228600" defTabSz="914400">
              <a:lnSpc>
                <a:spcPct val="120000"/>
              </a:lnSpc>
              <a:spcBef>
                <a:spcPts val="500"/>
              </a:spcBef>
              <a:buSzPct val="125000"/>
              <a:buFont typeface="Arial" panose="020B0604020202020204" pitchFamily="34" charset="0"/>
              <a:buChar char="•"/>
              <a:defRPr sz="1400"/>
            </a:lvl9pPr>
          </a:lstStyle>
          <a:p>
            <a:r>
              <a:rPr lang="ta-IN" dirty="0"/>
              <a:t>குருட்டினை நீக்கும் குருவினை கொள்ளார்</a:t>
            </a:r>
            <a:br>
              <a:rPr lang="ta-IN" dirty="0"/>
            </a:br>
            <a:r>
              <a:rPr lang="ta-IN" dirty="0"/>
              <a:t>குருட்டினை நீக்கா குருவினை கொள்வர்</a:t>
            </a:r>
            <a:br>
              <a:rPr lang="ta-IN" dirty="0"/>
            </a:br>
            <a:r>
              <a:rPr lang="ta-IN" dirty="0"/>
              <a:t>குருடும் குருடும் குருட்டாட்டம் ஆடி</a:t>
            </a:r>
            <a:br>
              <a:rPr lang="ta-IN" dirty="0"/>
            </a:br>
            <a:r>
              <a:rPr lang="ta-IN" dirty="0"/>
              <a:t>குருடும் குருடும் குழி வீழு மாறே</a:t>
            </a:r>
            <a:r>
              <a:rPr lang="en-IN" dirty="0"/>
              <a:t> </a:t>
            </a:r>
          </a:p>
          <a:p>
            <a:r>
              <a:rPr lang="en-IN" dirty="0"/>
              <a:t>-</a:t>
            </a:r>
            <a:r>
              <a:rPr lang="ta-IN" dirty="0"/>
              <a:t>திருமூலர்</a:t>
            </a:r>
            <a:endParaRPr lang="en-IN" dirty="0"/>
          </a:p>
          <a:p>
            <a:r>
              <a:rPr lang="en-IN" dirty="0" err="1"/>
              <a:t>kuruttinai</a:t>
            </a:r>
            <a:r>
              <a:rPr lang="en-IN" dirty="0"/>
              <a:t> </a:t>
            </a:r>
            <a:r>
              <a:rPr lang="en-IN" dirty="0" err="1"/>
              <a:t>neekkum</a:t>
            </a:r>
            <a:r>
              <a:rPr lang="en-IN" dirty="0"/>
              <a:t> </a:t>
            </a:r>
            <a:r>
              <a:rPr lang="en-IN" dirty="0" err="1"/>
              <a:t>guruvinai</a:t>
            </a:r>
            <a:r>
              <a:rPr lang="en-IN" dirty="0"/>
              <a:t> </a:t>
            </a:r>
            <a:r>
              <a:rPr lang="en-IN" dirty="0" err="1"/>
              <a:t>koLLaar</a:t>
            </a:r>
            <a:r>
              <a:rPr lang="en-IN" dirty="0"/>
              <a:t/>
            </a:r>
            <a:br>
              <a:rPr lang="en-IN" dirty="0"/>
            </a:br>
            <a:r>
              <a:rPr lang="en-IN" dirty="0" err="1"/>
              <a:t>kuruttinai</a:t>
            </a:r>
            <a:r>
              <a:rPr lang="en-IN" dirty="0"/>
              <a:t> </a:t>
            </a:r>
            <a:r>
              <a:rPr lang="en-IN" dirty="0" err="1"/>
              <a:t>neekkaa</a:t>
            </a:r>
            <a:r>
              <a:rPr lang="en-IN" dirty="0"/>
              <a:t> </a:t>
            </a:r>
            <a:r>
              <a:rPr lang="en-IN" dirty="0" err="1"/>
              <a:t>guruvinai</a:t>
            </a:r>
            <a:r>
              <a:rPr lang="en-IN" dirty="0"/>
              <a:t> </a:t>
            </a:r>
            <a:r>
              <a:rPr lang="en-IN" dirty="0" err="1"/>
              <a:t>koLvar</a:t>
            </a:r>
            <a:r>
              <a:rPr lang="en-IN" dirty="0"/>
              <a:t/>
            </a:r>
            <a:br>
              <a:rPr lang="en-IN" dirty="0"/>
            </a:br>
            <a:r>
              <a:rPr lang="en-IN" dirty="0" err="1"/>
              <a:t>kurudum</a:t>
            </a:r>
            <a:r>
              <a:rPr lang="en-IN" dirty="0"/>
              <a:t> </a:t>
            </a:r>
            <a:r>
              <a:rPr lang="en-IN" dirty="0" err="1"/>
              <a:t>kurudum</a:t>
            </a:r>
            <a:r>
              <a:rPr lang="en-IN" dirty="0"/>
              <a:t> </a:t>
            </a:r>
            <a:r>
              <a:rPr lang="en-IN" dirty="0" err="1"/>
              <a:t>kuruttaattam</a:t>
            </a:r>
            <a:r>
              <a:rPr lang="en-IN" dirty="0"/>
              <a:t> </a:t>
            </a:r>
            <a:r>
              <a:rPr lang="en-IN" dirty="0" err="1"/>
              <a:t>aadi</a:t>
            </a:r>
            <a:r>
              <a:rPr lang="en-IN" dirty="0"/>
              <a:t/>
            </a:r>
            <a:br>
              <a:rPr lang="en-IN" dirty="0"/>
            </a:br>
            <a:r>
              <a:rPr lang="en-IN" dirty="0" err="1"/>
              <a:t>kurudum</a:t>
            </a:r>
            <a:r>
              <a:rPr lang="en-IN" dirty="0"/>
              <a:t> </a:t>
            </a:r>
            <a:r>
              <a:rPr lang="en-IN" dirty="0" err="1"/>
              <a:t>kurudum</a:t>
            </a:r>
            <a:r>
              <a:rPr lang="en-IN" dirty="0"/>
              <a:t> </a:t>
            </a:r>
            <a:r>
              <a:rPr lang="en-IN" dirty="0" err="1"/>
              <a:t>kuzhi</a:t>
            </a:r>
            <a:r>
              <a:rPr lang="en-IN" dirty="0"/>
              <a:t> </a:t>
            </a:r>
            <a:r>
              <a:rPr lang="en-IN" dirty="0" err="1"/>
              <a:t>veezhumaarE</a:t>
            </a:r>
            <a:endParaRPr lang="en-IN" dirty="0"/>
          </a:p>
          <a:p>
            <a:r>
              <a:rPr lang="en-US" dirty="0"/>
              <a:t>Meaning: </a:t>
            </a:r>
          </a:p>
          <a:p>
            <a:r>
              <a:rPr lang="en-US" dirty="0"/>
              <a:t>The ones who don't have a Guru who can eliminate their ignorance are blind. The ones who have a person as a Guru, who is not capable of removing the ignorance of their minds, are blind. Both these blind people live their life as the real blind people play a blindfolded game. Both these blind persons, fall into a quagmire where they cannot be recovered, as would the real blind people who would fall into a deep pit</a:t>
            </a:r>
            <a:endParaRPr lang="en-IN" dirty="0"/>
          </a:p>
        </p:txBody>
      </p:sp>
    </p:spTree>
    <p:extLst>
      <p:ext uri="{BB962C8B-B14F-4D97-AF65-F5344CB8AC3E}">
        <p14:creationId xmlns:p14="http://schemas.microsoft.com/office/powerpoint/2010/main" val="18566165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145406" y="0"/>
            <a:ext cx="10291994" cy="928762"/>
          </a:xfrm>
        </p:spPr>
        <p:txBody>
          <a:bodyPr>
            <a:normAutofit/>
          </a:bodyPr>
          <a:lstStyle/>
          <a:p>
            <a:r>
              <a:rPr lang="en-IN" sz="2600" dirty="0"/>
              <a:t>DESCRIPTIVE ANALYTICS – SIMULATION ADVANCED EXAMPLE</a:t>
            </a:r>
          </a:p>
        </p:txBody>
      </p:sp>
      <p:sp>
        <p:nvSpPr>
          <p:cNvPr id="4" name="Rectangle 3">
            <a:extLst>
              <a:ext uri="{FF2B5EF4-FFF2-40B4-BE49-F238E27FC236}">
                <a16:creationId xmlns:a16="http://schemas.microsoft.com/office/drawing/2014/main" xmlns="" id="{F8F0403E-DD7A-4213-9556-77E0A5229AEA}"/>
              </a:ext>
            </a:extLst>
          </p:cNvPr>
          <p:cNvSpPr/>
          <p:nvPr/>
        </p:nvSpPr>
        <p:spPr>
          <a:xfrm>
            <a:off x="1145406" y="998968"/>
            <a:ext cx="10160401" cy="1200329"/>
          </a:xfrm>
          <a:prstGeom prst="rect">
            <a:avLst/>
          </a:prstGeom>
        </p:spPr>
        <p:txBody>
          <a:bodyPr wrap="square">
            <a:spAutoFit/>
          </a:bodyPr>
          <a:lstStyle/>
          <a:p>
            <a:pPr algn="just"/>
            <a:r>
              <a:rPr lang="en-US" b="1" dirty="0"/>
              <a:t>A fuel station has a limited number of fuel pumps that share a common fuel reservoir. Cars randomly arrive at the fuel station, request one of the fuel pumps and start refueling from that reservoir. A fuel station control process observes the fuel station's fuel level and calls a tank truck for refueling if the station's level drops below a threshold</a:t>
            </a:r>
          </a:p>
        </p:txBody>
      </p:sp>
      <p:pic>
        <p:nvPicPr>
          <p:cNvPr id="6" name="Picture 5">
            <a:extLst>
              <a:ext uri="{FF2B5EF4-FFF2-40B4-BE49-F238E27FC236}">
                <a16:creationId xmlns:a16="http://schemas.microsoft.com/office/drawing/2014/main" xmlns="" id="{8F596304-4A2F-4801-94E3-107BBFEA29F2}"/>
              </a:ext>
            </a:extLst>
          </p:cNvPr>
          <p:cNvPicPr>
            <a:picLocks noChangeAspect="1"/>
          </p:cNvPicPr>
          <p:nvPr/>
        </p:nvPicPr>
        <p:blipFill>
          <a:blip r:embed="rId3"/>
          <a:stretch>
            <a:fillRect/>
          </a:stretch>
        </p:blipFill>
        <p:spPr>
          <a:xfrm>
            <a:off x="2156058" y="2564211"/>
            <a:ext cx="3603859" cy="3423666"/>
          </a:xfrm>
          <a:prstGeom prst="rect">
            <a:avLst/>
          </a:prstGeom>
        </p:spPr>
      </p:pic>
      <p:graphicFrame>
        <p:nvGraphicFramePr>
          <p:cNvPr id="8" name="Object 7">
            <a:extLst>
              <a:ext uri="{FF2B5EF4-FFF2-40B4-BE49-F238E27FC236}">
                <a16:creationId xmlns:a16="http://schemas.microsoft.com/office/drawing/2014/main" xmlns="" id="{2E37199D-4144-4BE1-BCF0-BBA99C093D17}"/>
              </a:ext>
            </a:extLst>
          </p:cNvPr>
          <p:cNvGraphicFramePr>
            <a:graphicFrameLocks noChangeAspect="1"/>
          </p:cNvGraphicFramePr>
          <p:nvPr>
            <p:extLst>
              <p:ext uri="{D42A27DB-BD31-4B8C-83A1-F6EECF244321}">
                <p14:modId xmlns:p14="http://schemas.microsoft.com/office/powerpoint/2010/main" val="1266224441"/>
              </p:ext>
            </p:extLst>
          </p:nvPr>
        </p:nvGraphicFramePr>
        <p:xfrm>
          <a:off x="6096000" y="3667250"/>
          <a:ext cx="3118582" cy="608794"/>
        </p:xfrm>
        <a:graphic>
          <a:graphicData uri="http://schemas.openxmlformats.org/presentationml/2006/ole">
            <mc:AlternateContent xmlns:mc="http://schemas.openxmlformats.org/markup-compatibility/2006">
              <mc:Choice xmlns:v="urn:schemas-microsoft-com:vml" Requires="v">
                <p:oleObj spid="_x0000_s6170" name="Packager Shell Object" showAsIcon="1" r:id="rId4" imgW="1641600" imgH="557640" progId="Package">
                  <p:embed/>
                </p:oleObj>
              </mc:Choice>
              <mc:Fallback>
                <p:oleObj name="Packager Shell Object" showAsIcon="1" r:id="rId4" imgW="1641600" imgH="557640" progId="Package">
                  <p:embed/>
                  <p:pic>
                    <p:nvPicPr>
                      <p:cNvPr id="0" name=""/>
                      <p:cNvPicPr/>
                      <p:nvPr/>
                    </p:nvPicPr>
                    <p:blipFill>
                      <a:blip r:embed="rId5"/>
                      <a:stretch>
                        <a:fillRect/>
                      </a:stretch>
                    </p:blipFill>
                    <p:spPr>
                      <a:xfrm>
                        <a:off x="6096000" y="3667250"/>
                        <a:ext cx="3118582" cy="608794"/>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xmlns="" id="{AD64B132-7814-4D57-A7A6-E601700F5844}"/>
              </a:ext>
            </a:extLst>
          </p:cNvPr>
          <p:cNvSpPr/>
          <p:nvPr/>
        </p:nvSpPr>
        <p:spPr>
          <a:xfrm>
            <a:off x="6322828" y="6336520"/>
            <a:ext cx="5114572" cy="486693"/>
          </a:xfrm>
          <a:prstGeom prst="rect">
            <a:avLst/>
          </a:prstGeom>
        </p:spPr>
        <p:txBody>
          <a:bodyPr vert="horz" lIns="91440" tIns="45720" rIns="91440" bIns="45720" rtlCol="0" anchor="ctr"/>
          <a:lstStyle/>
          <a:p>
            <a:r>
              <a:rPr lang="en-IN" sz="1050" b="1" cap="all" dirty="0">
                <a:solidFill>
                  <a:schemeClr val="tx1">
                    <a:tint val="75000"/>
                  </a:schemeClr>
                </a:solidFill>
              </a:rPr>
              <a:t>ADAPTED FROM SIMPY DOCUMENTATION: </a:t>
            </a:r>
            <a:r>
              <a:rPr lang="en-IN" sz="1050" dirty="0">
                <a:hlinkClick r:id="rId6"/>
              </a:rPr>
              <a:t>https://simpy.readthedocs.io/en/3.0.11/examples/gas_station_refuel.html</a:t>
            </a:r>
            <a:r>
              <a:rPr lang="en-IN" sz="1050" cap="all" dirty="0">
                <a:solidFill>
                  <a:schemeClr val="tx1">
                    <a:tint val="75000"/>
                  </a:schemeClr>
                </a:solidFill>
              </a:rPr>
              <a:t> </a:t>
            </a:r>
            <a:endParaRPr lang="en-IN" sz="1050" dirty="0"/>
          </a:p>
        </p:txBody>
      </p:sp>
    </p:spTree>
    <p:extLst>
      <p:ext uri="{BB962C8B-B14F-4D97-AF65-F5344CB8AC3E}">
        <p14:creationId xmlns:p14="http://schemas.microsoft.com/office/powerpoint/2010/main" val="36528932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203158" y="0"/>
            <a:ext cx="10102649" cy="928762"/>
          </a:xfrm>
        </p:spPr>
        <p:txBody>
          <a:bodyPr>
            <a:normAutofit fontScale="90000"/>
          </a:bodyPr>
          <a:lstStyle/>
          <a:p>
            <a:r>
              <a:rPr lang="en-IN" dirty="0"/>
              <a:t>PREDICTIVE ANALYTICS – DEFINITION &amp; EXAMPLES</a:t>
            </a:r>
          </a:p>
        </p:txBody>
      </p:sp>
      <p:sp>
        <p:nvSpPr>
          <p:cNvPr id="4" name="Rectangle 3">
            <a:extLst>
              <a:ext uri="{FF2B5EF4-FFF2-40B4-BE49-F238E27FC236}">
                <a16:creationId xmlns:a16="http://schemas.microsoft.com/office/drawing/2014/main" xmlns="" id="{E8FA9E7F-E76A-48A7-809D-839AD4B50D3E}"/>
              </a:ext>
            </a:extLst>
          </p:cNvPr>
          <p:cNvSpPr/>
          <p:nvPr/>
        </p:nvSpPr>
        <p:spPr>
          <a:xfrm>
            <a:off x="1203158" y="756817"/>
            <a:ext cx="10102649" cy="1569660"/>
          </a:xfrm>
          <a:prstGeom prst="rect">
            <a:avLst/>
          </a:prstGeom>
        </p:spPr>
        <p:txBody>
          <a:bodyPr wrap="square">
            <a:spAutoFit/>
          </a:bodyPr>
          <a:lstStyle/>
          <a:p>
            <a:r>
              <a:rPr lang="en-US" sz="1600" b="1" dirty="0"/>
              <a:t>Predictive analytics</a:t>
            </a:r>
            <a:r>
              <a:rPr lang="en-US" sz="1600" dirty="0"/>
              <a:t> encompasses a variety of statistical and mathematical techniques that analyze current and historical data/facts to make predictions about future or otherwise unknown events.</a:t>
            </a:r>
            <a:r>
              <a:rPr lang="en-US" sz="1600" baseline="30000" dirty="0"/>
              <a:t> </a:t>
            </a:r>
            <a:r>
              <a:rPr lang="en-US" sz="1600" dirty="0"/>
              <a:t>In business, predictive models exploit patterns found in historical and transactional data to identify risks and opportunities. Models capture relationships among many factors to allow assessment of risk or potential associated with a particular set of conditions, guiding decision making. </a:t>
            </a:r>
            <a:r>
              <a:rPr lang="en-US" altLang="en-US" sz="1600" dirty="0"/>
              <a:t>The model is then applied to current data to predict what will happen next. At its heart, predictive analytics answers the question, “What is most likely to happen based on my current data?”</a:t>
            </a:r>
          </a:p>
        </p:txBody>
      </p:sp>
      <p:pic>
        <p:nvPicPr>
          <p:cNvPr id="7" name="Picture 6">
            <a:extLst>
              <a:ext uri="{FF2B5EF4-FFF2-40B4-BE49-F238E27FC236}">
                <a16:creationId xmlns:a16="http://schemas.microsoft.com/office/drawing/2014/main" xmlns="" id="{EA37E0AC-2DEB-40BC-8145-A9CD6F95DA38}"/>
              </a:ext>
            </a:extLst>
          </p:cNvPr>
          <p:cNvPicPr>
            <a:picLocks noChangeAspect="1"/>
          </p:cNvPicPr>
          <p:nvPr/>
        </p:nvPicPr>
        <p:blipFill>
          <a:blip r:embed="rId2"/>
          <a:stretch>
            <a:fillRect/>
          </a:stretch>
        </p:blipFill>
        <p:spPr>
          <a:xfrm>
            <a:off x="3902591" y="2628583"/>
            <a:ext cx="4386818" cy="2103835"/>
          </a:xfrm>
          <a:prstGeom prst="rect">
            <a:avLst/>
          </a:prstGeom>
        </p:spPr>
      </p:pic>
      <p:sp>
        <p:nvSpPr>
          <p:cNvPr id="9" name="Rectangle 8">
            <a:extLst>
              <a:ext uri="{FF2B5EF4-FFF2-40B4-BE49-F238E27FC236}">
                <a16:creationId xmlns:a16="http://schemas.microsoft.com/office/drawing/2014/main" xmlns="" id="{962297FA-1891-4AA7-AE75-100B073F2C7D}"/>
              </a:ext>
            </a:extLst>
          </p:cNvPr>
          <p:cNvSpPr/>
          <p:nvPr/>
        </p:nvSpPr>
        <p:spPr>
          <a:xfrm>
            <a:off x="1203157" y="4892765"/>
            <a:ext cx="10102649" cy="1846659"/>
          </a:xfrm>
          <a:prstGeom prst="rect">
            <a:avLst/>
          </a:prstGeom>
        </p:spPr>
        <p:txBody>
          <a:bodyPr wrap="square">
            <a:spAutoFit/>
          </a:bodyPr>
          <a:lstStyle/>
          <a:p>
            <a:pPr marL="285750" indent="-285750">
              <a:buFont typeface="Arial" panose="020B0604020202020204" pitchFamily="34" charset="0"/>
              <a:buChar char="•"/>
            </a:pPr>
            <a:r>
              <a:rPr lang="en-IN" sz="1600" dirty="0"/>
              <a:t>Which product the customer is likely to buy in his next purchase ? (recommender system)</a:t>
            </a:r>
          </a:p>
          <a:p>
            <a:pPr marL="285750" indent="-285750">
              <a:buFont typeface="Arial" panose="020B0604020202020204" pitchFamily="34" charset="0"/>
              <a:buChar char="•"/>
            </a:pPr>
            <a:r>
              <a:rPr lang="en-IN" sz="1600" dirty="0"/>
              <a:t>Which customer is likely to default in his/her loan payment ? (credit risk)</a:t>
            </a:r>
          </a:p>
          <a:p>
            <a:pPr marL="285750" indent="-285750">
              <a:buFont typeface="Arial" panose="020B0604020202020204" pitchFamily="34" charset="0"/>
              <a:buChar char="•"/>
            </a:pPr>
            <a:r>
              <a:rPr lang="en-IN" sz="1600" dirty="0"/>
              <a:t>Who is likely to cancel the product that was ordered through e-commerce portal ? (Logistics cost savings)</a:t>
            </a:r>
          </a:p>
          <a:p>
            <a:pPr marL="285750" indent="-285750">
              <a:buFont typeface="Arial" panose="020B0604020202020204" pitchFamily="34" charset="0"/>
              <a:buChar char="•"/>
            </a:pPr>
            <a:r>
              <a:rPr lang="en-IN" sz="1600" dirty="0"/>
              <a:t>Which warehouse will run out of capacity in the next quarter? (Supply Chain)</a:t>
            </a:r>
          </a:p>
          <a:p>
            <a:pPr marL="285750" indent="-285750">
              <a:buFont typeface="Arial" panose="020B0604020202020204" pitchFamily="34" charset="0"/>
              <a:buChar char="•"/>
            </a:pPr>
            <a:r>
              <a:rPr lang="en-IN" sz="1600" dirty="0"/>
              <a:t>What would be my product demand in the next month? (Manufacturing)</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3438971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203158" y="0"/>
            <a:ext cx="10102649" cy="928762"/>
          </a:xfrm>
        </p:spPr>
        <p:txBody>
          <a:bodyPr>
            <a:normAutofit fontScale="90000"/>
          </a:bodyPr>
          <a:lstStyle/>
          <a:p>
            <a:r>
              <a:rPr lang="en-IN" dirty="0"/>
              <a:t>PREDICTIVE ANALYTICS – WORKED OUT EXAMPLE</a:t>
            </a:r>
          </a:p>
        </p:txBody>
      </p:sp>
      <p:sp>
        <p:nvSpPr>
          <p:cNvPr id="3" name="Rectangle 2">
            <a:extLst>
              <a:ext uri="{FF2B5EF4-FFF2-40B4-BE49-F238E27FC236}">
                <a16:creationId xmlns:a16="http://schemas.microsoft.com/office/drawing/2014/main" xmlns="" id="{6EEE68D6-D0DC-4113-B9DC-45DCC70508C8}"/>
              </a:ext>
            </a:extLst>
          </p:cNvPr>
          <p:cNvSpPr/>
          <p:nvPr/>
        </p:nvSpPr>
        <p:spPr>
          <a:xfrm>
            <a:off x="1203157" y="976892"/>
            <a:ext cx="10102649" cy="3046988"/>
          </a:xfrm>
          <a:prstGeom prst="rect">
            <a:avLst/>
          </a:prstGeom>
        </p:spPr>
        <p:txBody>
          <a:bodyPr wrap="square">
            <a:spAutoFit/>
          </a:bodyPr>
          <a:lstStyle/>
          <a:p>
            <a:r>
              <a:rPr lang="en-US" sz="1600" b="1" dirty="0"/>
              <a:t>Predicting Future Temperatures</a:t>
            </a:r>
          </a:p>
          <a:p>
            <a:endParaRPr lang="en-US" sz="1600" b="1" dirty="0"/>
          </a:p>
          <a:p>
            <a:r>
              <a:rPr lang="en-US" sz="1600" dirty="0"/>
              <a:t>The problem we will tackle is predicting the max temperature for tomorrow in our city using one year of past weather data. We are going to act as if we don’t have access to any weather forecasts. What we do have access to is one year of historical max temperatures, the temperatures for the previous two days, and an estimate from a friend who is always claiming to know everything about the weather. </a:t>
            </a:r>
          </a:p>
          <a:p>
            <a:endParaRPr lang="en-US" sz="1600" dirty="0"/>
          </a:p>
          <a:p>
            <a:r>
              <a:rPr lang="en-US" sz="1600" dirty="0"/>
              <a:t>This is a supervised, regression problem. It’s supervised because we have both the features (data for the city) and the targets (temperature) that we want to predict.</a:t>
            </a:r>
          </a:p>
          <a:p>
            <a:endParaRPr lang="en-US" sz="1600" dirty="0"/>
          </a:p>
          <a:p>
            <a:r>
              <a:rPr lang="en-US" sz="1600" dirty="0"/>
              <a:t>We will use the Random Forest Regression technique for this problem. During training, we give the random forest both the features and targets and it must learn how to map the data to a prediction.</a:t>
            </a:r>
          </a:p>
        </p:txBody>
      </p:sp>
      <p:graphicFrame>
        <p:nvGraphicFramePr>
          <p:cNvPr id="5" name="Object 4">
            <a:extLst>
              <a:ext uri="{FF2B5EF4-FFF2-40B4-BE49-F238E27FC236}">
                <a16:creationId xmlns:a16="http://schemas.microsoft.com/office/drawing/2014/main" xmlns="" id="{1FD4E760-B435-4286-ABE7-A5C903C483F1}"/>
              </a:ext>
            </a:extLst>
          </p:cNvPr>
          <p:cNvGraphicFramePr>
            <a:graphicFrameLocks noChangeAspect="1"/>
          </p:cNvGraphicFramePr>
          <p:nvPr>
            <p:extLst>
              <p:ext uri="{D42A27DB-BD31-4B8C-83A1-F6EECF244321}">
                <p14:modId xmlns:p14="http://schemas.microsoft.com/office/powerpoint/2010/main" val="731325990"/>
              </p:ext>
            </p:extLst>
          </p:nvPr>
        </p:nvGraphicFramePr>
        <p:xfrm>
          <a:off x="5101391" y="4582830"/>
          <a:ext cx="2324500" cy="553372"/>
        </p:xfrm>
        <a:graphic>
          <a:graphicData uri="http://schemas.openxmlformats.org/presentationml/2006/ole">
            <mc:AlternateContent xmlns:mc="http://schemas.openxmlformats.org/markup-compatibility/2006">
              <mc:Choice xmlns:v="urn:schemas-microsoft-com:vml" Requires="v">
                <p:oleObj spid="_x0000_s8210" name="Packager Shell Object" showAsIcon="1" r:id="rId3" imgW="1294920" imgH="557640" progId="Package">
                  <p:embed/>
                </p:oleObj>
              </mc:Choice>
              <mc:Fallback>
                <p:oleObj name="Packager Shell Object" showAsIcon="1" r:id="rId3" imgW="1294920" imgH="557640" progId="Package">
                  <p:embed/>
                  <p:pic>
                    <p:nvPicPr>
                      <p:cNvPr id="0" name=""/>
                      <p:cNvPicPr/>
                      <p:nvPr/>
                    </p:nvPicPr>
                    <p:blipFill>
                      <a:blip r:embed="rId4"/>
                      <a:stretch>
                        <a:fillRect/>
                      </a:stretch>
                    </p:blipFill>
                    <p:spPr>
                      <a:xfrm>
                        <a:off x="5101391" y="4582830"/>
                        <a:ext cx="2324500" cy="553372"/>
                      </a:xfrm>
                      <a:prstGeom prst="rect">
                        <a:avLst/>
                      </a:prstGeom>
                    </p:spPr>
                  </p:pic>
                </p:oleObj>
              </mc:Fallback>
            </mc:AlternateContent>
          </a:graphicData>
        </a:graphic>
      </p:graphicFrame>
    </p:spTree>
    <p:extLst>
      <p:ext uri="{BB962C8B-B14F-4D97-AF65-F5344CB8AC3E}">
        <p14:creationId xmlns:p14="http://schemas.microsoft.com/office/powerpoint/2010/main" val="36641522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203158" y="0"/>
            <a:ext cx="10102649" cy="928762"/>
          </a:xfrm>
        </p:spPr>
        <p:txBody>
          <a:bodyPr>
            <a:normAutofit/>
          </a:bodyPr>
          <a:lstStyle/>
          <a:p>
            <a:r>
              <a:rPr lang="en-IN" sz="3000" dirty="0"/>
              <a:t>PRESCRIPTIVE </a:t>
            </a:r>
            <a:r>
              <a:rPr lang="en-IN" sz="3000" dirty="0" smtClean="0"/>
              <a:t>ANALYTICS – DEFINITION &amp; EXAMPLES</a:t>
            </a:r>
            <a:endParaRPr lang="en-IN" sz="3000" dirty="0"/>
          </a:p>
        </p:txBody>
      </p:sp>
      <p:sp>
        <p:nvSpPr>
          <p:cNvPr id="4" name="Rectangle 3">
            <a:extLst>
              <a:ext uri="{FF2B5EF4-FFF2-40B4-BE49-F238E27FC236}">
                <a16:creationId xmlns:a16="http://schemas.microsoft.com/office/drawing/2014/main" xmlns="" id="{E8FA9E7F-E76A-48A7-809D-839AD4B50D3E}"/>
              </a:ext>
            </a:extLst>
          </p:cNvPr>
          <p:cNvSpPr/>
          <p:nvPr/>
        </p:nvSpPr>
        <p:spPr>
          <a:xfrm>
            <a:off x="1203158" y="891677"/>
            <a:ext cx="10102649" cy="5755422"/>
          </a:xfrm>
          <a:prstGeom prst="rect">
            <a:avLst/>
          </a:prstGeom>
        </p:spPr>
        <p:txBody>
          <a:bodyPr wrap="square">
            <a:spAutoFit/>
          </a:bodyPr>
          <a:lstStyle/>
          <a:p>
            <a:r>
              <a:rPr lang="en-US" sz="1600" b="1" dirty="0"/>
              <a:t>Prescriptive analytics</a:t>
            </a:r>
            <a:r>
              <a:rPr lang="en-US" sz="1600" dirty="0"/>
              <a:t> is referred to as the "final frontier of analytic capabilities,“</a:t>
            </a:r>
            <a:r>
              <a:rPr lang="en-US" sz="1600" baseline="30000" dirty="0"/>
              <a:t> </a:t>
            </a:r>
            <a:r>
              <a:rPr lang="en-US" sz="1600" dirty="0"/>
              <a:t>prescriptive analytics entails the application of mathematical and computational sciences. Prescriptive analytics not only anticipates what will happen and when it will happen, but also why it will happen. Further, prescriptive analytics suggests decision options </a:t>
            </a:r>
            <a:r>
              <a:rPr lang="en-US" sz="1600" dirty="0" smtClean="0"/>
              <a:t>(answers questions like “what should I do next”) on </a:t>
            </a:r>
            <a:r>
              <a:rPr lang="en-US" sz="1600" dirty="0"/>
              <a:t>how to take advantage of a future opportunity or mitigate a future risk and shows the implication of each decision option. Prescriptive analytics can continually take in new data to re-predict and re-prescribe, thus automatically improving prediction accuracy and prescribing better decision options. Prescriptive analytics ingests hybrid data, a combination of structured (numbers, categories) and unstructured data (videos, images, sounds, texts), and business rules to predict what lies ahead and to prescribe how to take advantage of this predicted future without compromising other </a:t>
            </a:r>
            <a:r>
              <a:rPr lang="en-US" sz="1600" dirty="0" smtClean="0"/>
              <a:t>priorities. It </a:t>
            </a:r>
            <a:r>
              <a:rPr lang="en-US" sz="1600" dirty="0"/>
              <a:t>encompasses the </a:t>
            </a:r>
            <a:r>
              <a:rPr lang="en-US" sz="1600" dirty="0" smtClean="0"/>
              <a:t>following:</a:t>
            </a:r>
            <a:endParaRPr lang="en-US" sz="1600" dirty="0"/>
          </a:p>
          <a:p>
            <a:endParaRPr lang="en-US" sz="1600" dirty="0"/>
          </a:p>
          <a:p>
            <a:pPr marL="285750" indent="-285750">
              <a:buFont typeface="Arial" panose="020B0604020202020204" pitchFamily="34" charset="0"/>
              <a:buChar char="•"/>
            </a:pPr>
            <a:r>
              <a:rPr lang="en-US" sz="1600" b="1" dirty="0"/>
              <a:t>Define the problem </a:t>
            </a:r>
            <a:r>
              <a:rPr lang="en-US" sz="1600" dirty="0"/>
              <a:t> </a:t>
            </a:r>
          </a:p>
          <a:p>
            <a:pPr marL="285750" indent="-285750">
              <a:buFont typeface="Arial" panose="020B0604020202020204" pitchFamily="34" charset="0"/>
              <a:buChar char="•"/>
            </a:pPr>
            <a:r>
              <a:rPr lang="en-US" sz="1600" b="1" dirty="0"/>
              <a:t>Define the Objectives and </a:t>
            </a:r>
            <a:r>
              <a:rPr lang="en-US" sz="1600" b="1" dirty="0" smtClean="0"/>
              <a:t>Goals</a:t>
            </a:r>
            <a:endParaRPr lang="en-US" sz="1600" dirty="0"/>
          </a:p>
          <a:p>
            <a:pPr marL="285750" indent="-285750">
              <a:buFont typeface="Arial" panose="020B0604020202020204" pitchFamily="34" charset="0"/>
              <a:buChar char="•"/>
            </a:pPr>
            <a:r>
              <a:rPr lang="en-US" sz="1600" b="1" dirty="0"/>
              <a:t>Optimization</a:t>
            </a:r>
            <a:r>
              <a:rPr lang="en-US" sz="1600" dirty="0"/>
              <a:t> – how  to  find  the  best  action  to  take </a:t>
            </a:r>
            <a:endParaRPr lang="en-US" sz="1600" dirty="0" smtClean="0"/>
          </a:p>
          <a:p>
            <a:pPr marL="285750" indent="-285750">
              <a:buFont typeface="Arial" panose="020B0604020202020204" pitchFamily="34" charset="0"/>
              <a:buChar char="•"/>
            </a:pPr>
            <a:endParaRPr lang="en-US" sz="1600" b="1" dirty="0"/>
          </a:p>
          <a:p>
            <a:r>
              <a:rPr lang="en-US" sz="1600" b="1" dirty="0" smtClean="0"/>
              <a:t>Examples</a:t>
            </a:r>
            <a:r>
              <a:rPr lang="en-US" sz="1600" dirty="0" smtClean="0"/>
              <a:t>:</a:t>
            </a:r>
          </a:p>
          <a:p>
            <a:pPr marL="342900" indent="-342900">
              <a:buAutoNum type="arabicParenR"/>
            </a:pPr>
            <a:r>
              <a:rPr lang="en-US" sz="1600" dirty="0" smtClean="0"/>
              <a:t>How many units of inventory should I release from an inline store or warehouse in my factory? (Manufacturing)</a:t>
            </a:r>
          </a:p>
          <a:p>
            <a:pPr marL="342900" indent="-342900">
              <a:buAutoNum type="arabicParenR"/>
            </a:pPr>
            <a:r>
              <a:rPr lang="en-US" sz="1600" dirty="0" smtClean="0"/>
              <a:t>How many trucks or air carriers should I subscribe to for maintaining customer service levels (Supply Chain Logistics)</a:t>
            </a:r>
          </a:p>
          <a:p>
            <a:pPr marL="342900" indent="-342900">
              <a:buAutoNum type="arabicParenR"/>
            </a:pPr>
            <a:r>
              <a:rPr lang="en-US" sz="1600" dirty="0" smtClean="0"/>
              <a:t>A recommender system suggesting the most optimal recommendations for you based on your constraints (Retail)</a:t>
            </a:r>
            <a:endParaRPr lang="en-IN" sz="1600" dirty="0"/>
          </a:p>
        </p:txBody>
      </p:sp>
    </p:spTree>
    <p:extLst>
      <p:ext uri="{BB962C8B-B14F-4D97-AF65-F5344CB8AC3E}">
        <p14:creationId xmlns:p14="http://schemas.microsoft.com/office/powerpoint/2010/main" val="3159381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5406" y="9652"/>
            <a:ext cx="10349025" cy="1143000"/>
          </a:xfrm>
        </p:spPr>
        <p:txBody>
          <a:bodyPr>
            <a:normAutofit/>
          </a:bodyPr>
          <a:lstStyle/>
          <a:p>
            <a:r>
              <a:rPr lang="en-US" sz="2800" dirty="0" smtClean="0"/>
              <a:t>PRESCRIPTIVE ANALYTICS - More thoughts &amp; EXAMPLES</a:t>
            </a:r>
            <a:endParaRPr lang="en-US" sz="2800" dirty="0"/>
          </a:p>
        </p:txBody>
      </p:sp>
      <p:pic>
        <p:nvPicPr>
          <p:cNvPr id="3074" name="Picture 2" descr="http://api.ning.com/files/etaPLs1LEXK8XojTAc*MBSaWzbOtnmOSNbC*tO7uUgtfp345fKHACAYm8KC9FOYPw0wUiSqh5l-VEKSN4XFeiRDW9lSrvt10/prescriptivevspredictiv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043465" y="1073830"/>
            <a:ext cx="3822902" cy="177731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18437" y="3085059"/>
            <a:ext cx="10030047" cy="3046988"/>
          </a:xfrm>
          <a:prstGeom prst="rect">
            <a:avLst/>
          </a:prstGeom>
        </p:spPr>
        <p:txBody>
          <a:bodyPr wrap="square">
            <a:spAutoFit/>
          </a:bodyPr>
          <a:lstStyle/>
          <a:p>
            <a:r>
              <a:rPr lang="en-US" sz="1600" b="1" dirty="0"/>
              <a:t>Price optimization:  </a:t>
            </a:r>
            <a:r>
              <a:rPr lang="en-US" sz="1600" dirty="0"/>
              <a:t>A particularly good example is airline ticket pricing.  Especially in the case of airline pricing, the best solutions are those that can occur in near real time.  The addition of the time constraint however does not differentiate predictive from </a:t>
            </a:r>
            <a:r>
              <a:rPr lang="en-US" sz="1600" dirty="0" smtClean="0"/>
              <a:t>prescriptive</a:t>
            </a:r>
            <a:endParaRPr lang="en-US" sz="1600" dirty="0"/>
          </a:p>
          <a:p>
            <a:endParaRPr lang="en-US" sz="1600" b="1" dirty="0"/>
          </a:p>
          <a:p>
            <a:r>
              <a:rPr lang="en-US" sz="1600" b="1" dirty="0"/>
              <a:t>Optimizing parcel delivery routes and </a:t>
            </a:r>
            <a:r>
              <a:rPr lang="en-US" sz="1600" b="1" dirty="0" smtClean="0"/>
              <a:t>schedules</a:t>
            </a:r>
            <a:endParaRPr lang="en-US" sz="1600" b="1" dirty="0"/>
          </a:p>
          <a:p>
            <a:endParaRPr lang="en-US" sz="1600" b="1" dirty="0"/>
          </a:p>
          <a:p>
            <a:r>
              <a:rPr lang="en-US" sz="1600" b="1" dirty="0"/>
              <a:t>Mechanical preventive maintenance:  </a:t>
            </a:r>
            <a:r>
              <a:rPr lang="en-US" sz="1600" dirty="0"/>
              <a:t>The optimization here is the tradeoff between leaving the device in service (presumably revenue generating) and proactively removing it from service prior to breakdown (presumably reducing repair cost and time).</a:t>
            </a:r>
          </a:p>
          <a:p>
            <a:endParaRPr lang="en-US" sz="1600" b="1" dirty="0"/>
          </a:p>
          <a:p>
            <a:r>
              <a:rPr lang="en-US" sz="1600" b="1" dirty="0"/>
              <a:t>Staffing optimization: </a:t>
            </a:r>
            <a:r>
              <a:rPr lang="en-US" sz="1600" dirty="0"/>
              <a:t>This is a hot topic for hospitals and other health care providers but could equally apply to the factory floor or service industries.</a:t>
            </a:r>
          </a:p>
        </p:txBody>
      </p:sp>
    </p:spTree>
    <p:extLst>
      <p:ext uri="{BB962C8B-B14F-4D97-AF65-F5344CB8AC3E}">
        <p14:creationId xmlns:p14="http://schemas.microsoft.com/office/powerpoint/2010/main" val="30593664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5406" y="9652"/>
            <a:ext cx="10349025" cy="1143000"/>
          </a:xfrm>
        </p:spPr>
        <p:txBody>
          <a:bodyPr>
            <a:normAutofit/>
          </a:bodyPr>
          <a:lstStyle/>
          <a:p>
            <a:r>
              <a:rPr lang="en-US" sz="3200" dirty="0" smtClean="0"/>
              <a:t>PRESCRIPTIVE ANALYTICS – WORKED OUT EXAMPLE</a:t>
            </a:r>
            <a:endParaRPr lang="en-US" sz="3200" dirty="0"/>
          </a:p>
        </p:txBody>
      </p:sp>
      <p:sp>
        <p:nvSpPr>
          <p:cNvPr id="10" name="Rectangle 9"/>
          <p:cNvSpPr/>
          <p:nvPr/>
        </p:nvSpPr>
        <p:spPr>
          <a:xfrm>
            <a:off x="1318437" y="1305883"/>
            <a:ext cx="10030047" cy="1754326"/>
          </a:xfrm>
          <a:prstGeom prst="rect">
            <a:avLst/>
          </a:prstGeom>
        </p:spPr>
        <p:txBody>
          <a:bodyPr wrap="square">
            <a:spAutoFit/>
          </a:bodyPr>
          <a:lstStyle/>
          <a:p>
            <a:pPr algn="just"/>
            <a:r>
              <a:rPr lang="en-US" dirty="0"/>
              <a:t>The Department of Applied Mathematics and Computational Sciences (DAMCS) is planning a day long Login trip for 400 students. The company providing the transportation has 10 buses of 50 seats each and 8 buses of 40 seats, but only has 9 drivers available. The rental cost for a large bus is </a:t>
            </a:r>
            <a:r>
              <a:rPr lang="en-US" dirty="0" err="1"/>
              <a:t>Rs</a:t>
            </a:r>
            <a:r>
              <a:rPr lang="en-US" dirty="0"/>
              <a:t>. 800 and </a:t>
            </a:r>
            <a:r>
              <a:rPr lang="en-US" dirty="0" err="1"/>
              <a:t>Rs</a:t>
            </a:r>
            <a:r>
              <a:rPr lang="en-US" dirty="0"/>
              <a:t>. 600 for the small bus. Calculate how many buses of each type should be used for the trip with the least possible cost</a:t>
            </a:r>
          </a:p>
        </p:txBody>
      </p:sp>
      <p:graphicFrame>
        <p:nvGraphicFramePr>
          <p:cNvPr id="3" name="Object 2"/>
          <p:cNvGraphicFramePr>
            <a:graphicFrameLocks noChangeAspect="1"/>
          </p:cNvGraphicFramePr>
          <p:nvPr>
            <p:extLst>
              <p:ext uri="{D42A27DB-BD31-4B8C-83A1-F6EECF244321}">
                <p14:modId xmlns:p14="http://schemas.microsoft.com/office/powerpoint/2010/main" val="2836519903"/>
              </p:ext>
            </p:extLst>
          </p:nvPr>
        </p:nvGraphicFramePr>
        <p:xfrm>
          <a:off x="4381169" y="3459931"/>
          <a:ext cx="3371353" cy="1517586"/>
        </p:xfrm>
        <a:graphic>
          <a:graphicData uri="http://schemas.openxmlformats.org/presentationml/2006/ole">
            <mc:AlternateContent xmlns:mc="http://schemas.openxmlformats.org/markup-compatibility/2006">
              <mc:Choice xmlns:v="urn:schemas-microsoft-com:vml" Requires="v">
                <p:oleObj spid="_x0000_s9231" name="Packager Shell Object" showAsIcon="1" r:id="rId3" imgW="914400" imgH="806400" progId="Package">
                  <p:embed/>
                </p:oleObj>
              </mc:Choice>
              <mc:Fallback>
                <p:oleObj name="Packager Shell Object" showAsIcon="1" r:id="rId3" imgW="914400" imgH="806400" progId="Package">
                  <p:embed/>
                  <p:pic>
                    <p:nvPicPr>
                      <p:cNvPr id="0" name=""/>
                      <p:cNvPicPr/>
                      <p:nvPr/>
                    </p:nvPicPr>
                    <p:blipFill>
                      <a:blip r:embed="rId4"/>
                      <a:stretch>
                        <a:fillRect/>
                      </a:stretch>
                    </p:blipFill>
                    <p:spPr>
                      <a:xfrm>
                        <a:off x="4381169" y="3459931"/>
                        <a:ext cx="3371353" cy="1517586"/>
                      </a:xfrm>
                      <a:prstGeom prst="rect">
                        <a:avLst/>
                      </a:prstGeom>
                    </p:spPr>
                  </p:pic>
                </p:oleObj>
              </mc:Fallback>
            </mc:AlternateContent>
          </a:graphicData>
        </a:graphic>
      </p:graphicFrame>
    </p:spTree>
    <p:extLst>
      <p:ext uri="{BB962C8B-B14F-4D97-AF65-F5344CB8AC3E}">
        <p14:creationId xmlns:p14="http://schemas.microsoft.com/office/powerpoint/2010/main" val="682547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5406" y="9652"/>
            <a:ext cx="10349025" cy="1143000"/>
          </a:xfrm>
        </p:spPr>
        <p:txBody>
          <a:bodyPr>
            <a:normAutofit/>
          </a:bodyPr>
          <a:lstStyle/>
          <a:p>
            <a:r>
              <a:rPr lang="en-US" sz="3200" dirty="0" smtClean="0"/>
              <a:t>PRESCRIPTIVE ANALYTICS – METAHEURISTICS</a:t>
            </a:r>
            <a:endParaRPr lang="en-US" sz="3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998" y="934973"/>
            <a:ext cx="6270437" cy="5385198"/>
          </a:xfrm>
          <a:prstGeom prst="rect">
            <a:avLst/>
          </a:prstGeom>
        </p:spPr>
      </p:pic>
      <p:sp>
        <p:nvSpPr>
          <p:cNvPr id="4" name="Rectangle 3"/>
          <p:cNvSpPr/>
          <p:nvPr/>
        </p:nvSpPr>
        <p:spPr>
          <a:xfrm>
            <a:off x="925001" y="1999135"/>
            <a:ext cx="3691001" cy="2862322"/>
          </a:xfrm>
          <a:prstGeom prst="rect">
            <a:avLst/>
          </a:prstGeom>
        </p:spPr>
        <p:txBody>
          <a:bodyPr wrap="square">
            <a:spAutoFit/>
          </a:bodyPr>
          <a:lstStyle/>
          <a:p>
            <a:pPr algn="just"/>
            <a:r>
              <a:rPr lang="en-US" dirty="0" smtClean="0"/>
              <a:t>	A</a:t>
            </a:r>
            <a:r>
              <a:rPr lang="en-US" dirty="0"/>
              <a:t> metaheuristic is a </a:t>
            </a:r>
            <a:r>
              <a:rPr lang="en-US" dirty="0" smtClean="0"/>
              <a:t>procedure</a:t>
            </a:r>
            <a:r>
              <a:rPr lang="en-US" dirty="0"/>
              <a:t> designed to find, generate, or select a heuristic (partial search algorithm) that may provide a sufficiently good solution to an optimization problem, especially with incomplete or imperfect information or limited computation capacity</a:t>
            </a:r>
            <a:r>
              <a:rPr lang="en-US" dirty="0" smtClean="0"/>
              <a:t>.</a:t>
            </a:r>
            <a:r>
              <a:rPr lang="en-US" dirty="0"/>
              <a:t> </a:t>
            </a:r>
          </a:p>
        </p:txBody>
      </p:sp>
    </p:spTree>
    <p:extLst>
      <p:ext uri="{BB962C8B-B14F-4D97-AF65-F5344CB8AC3E}">
        <p14:creationId xmlns:p14="http://schemas.microsoft.com/office/powerpoint/2010/main" val="10724551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5406" y="9652"/>
            <a:ext cx="10349025" cy="1143000"/>
          </a:xfrm>
        </p:spPr>
        <p:txBody>
          <a:bodyPr>
            <a:normAutofit/>
          </a:bodyPr>
          <a:lstStyle/>
          <a:p>
            <a:r>
              <a:rPr lang="en-US" sz="3200" dirty="0" smtClean="0"/>
              <a:t>PRESCRIPTIVE ANALYTICS – METAHEURISTICS</a:t>
            </a:r>
            <a:endParaRPr lang="en-US" sz="3200" dirty="0"/>
          </a:p>
        </p:txBody>
      </p:sp>
      <p:pic>
        <p:nvPicPr>
          <p:cNvPr id="3" name="Picture 2"/>
          <p:cNvPicPr>
            <a:picLocks noChangeAspect="1"/>
          </p:cNvPicPr>
          <p:nvPr/>
        </p:nvPicPr>
        <p:blipFill>
          <a:blip r:embed="rId2"/>
          <a:stretch>
            <a:fillRect/>
          </a:stretch>
        </p:blipFill>
        <p:spPr>
          <a:xfrm>
            <a:off x="1932201" y="978010"/>
            <a:ext cx="2938493" cy="5132567"/>
          </a:xfrm>
          <a:prstGeom prst="rect">
            <a:avLst/>
          </a:prstGeom>
        </p:spPr>
      </p:pic>
      <p:pic>
        <p:nvPicPr>
          <p:cNvPr id="6" name="Picture 5"/>
          <p:cNvPicPr>
            <a:picLocks noChangeAspect="1"/>
          </p:cNvPicPr>
          <p:nvPr/>
        </p:nvPicPr>
        <p:blipFill>
          <a:blip r:embed="rId3"/>
          <a:stretch>
            <a:fillRect/>
          </a:stretch>
        </p:blipFill>
        <p:spPr>
          <a:xfrm>
            <a:off x="5692554" y="1336523"/>
            <a:ext cx="4210050" cy="4010025"/>
          </a:xfrm>
          <a:prstGeom prst="rect">
            <a:avLst/>
          </a:prstGeom>
        </p:spPr>
      </p:pic>
    </p:spTree>
    <p:extLst>
      <p:ext uri="{BB962C8B-B14F-4D97-AF65-F5344CB8AC3E}">
        <p14:creationId xmlns:p14="http://schemas.microsoft.com/office/powerpoint/2010/main" val="3606550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5406" y="9652"/>
            <a:ext cx="10349025" cy="1143000"/>
          </a:xfrm>
        </p:spPr>
        <p:txBody>
          <a:bodyPr>
            <a:normAutofit/>
          </a:bodyPr>
          <a:lstStyle/>
          <a:p>
            <a:r>
              <a:rPr lang="en-US" sz="3200" dirty="0" smtClean="0"/>
              <a:t>PRESCRIPTIVE ANALYTICS – Genetic ALGORITHM WORKED EXAMPLE</a:t>
            </a:r>
            <a:endParaRPr lang="en-US" sz="3200" dirty="0"/>
          </a:p>
        </p:txBody>
      </p:sp>
      <p:pic>
        <p:nvPicPr>
          <p:cNvPr id="10242" name="Picture 2" descr="Genetic algorith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625" y="1253964"/>
            <a:ext cx="5170293" cy="473336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local optim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4951" y="1261912"/>
            <a:ext cx="4920370" cy="34770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Object 1"/>
          <p:cNvGraphicFramePr>
            <a:graphicFrameLocks noChangeAspect="1"/>
          </p:cNvGraphicFramePr>
          <p:nvPr>
            <p:extLst>
              <p:ext uri="{D42A27DB-BD31-4B8C-83A1-F6EECF244321}">
                <p14:modId xmlns:p14="http://schemas.microsoft.com/office/powerpoint/2010/main" val="2748038556"/>
              </p:ext>
            </p:extLst>
          </p:nvPr>
        </p:nvGraphicFramePr>
        <p:xfrm>
          <a:off x="8487936" y="5083576"/>
          <a:ext cx="914400" cy="806450"/>
        </p:xfrm>
        <a:graphic>
          <a:graphicData uri="http://schemas.openxmlformats.org/presentationml/2006/ole">
            <mc:AlternateContent xmlns:mc="http://schemas.openxmlformats.org/markup-compatibility/2006">
              <mc:Choice xmlns:v="urn:schemas-microsoft-com:vml" Requires="v">
                <p:oleObj spid="_x0000_s10254" name="Packager Shell Object" showAsIcon="1" r:id="rId5" imgW="914400" imgH="806400" progId="Package">
                  <p:embed/>
                </p:oleObj>
              </mc:Choice>
              <mc:Fallback>
                <p:oleObj name="Packager Shell Object" showAsIcon="1" r:id="rId5" imgW="914400" imgH="806400" progId="Package">
                  <p:embed/>
                  <p:pic>
                    <p:nvPicPr>
                      <p:cNvPr id="0" name=""/>
                      <p:cNvPicPr/>
                      <p:nvPr/>
                    </p:nvPicPr>
                    <p:blipFill>
                      <a:blip r:embed="rId6"/>
                      <a:stretch>
                        <a:fillRect/>
                      </a:stretch>
                    </p:blipFill>
                    <p:spPr>
                      <a:xfrm>
                        <a:off x="8487936" y="5083576"/>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574413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143000" y="2002631"/>
            <a:ext cx="9906000" cy="2852737"/>
          </a:xfrm>
        </p:spPr>
        <p:txBody>
          <a:bodyPr anchor="ctr">
            <a:normAutofit/>
          </a:bodyPr>
          <a:lstStyle/>
          <a:p>
            <a:pPr algn="ctr"/>
            <a:r>
              <a:rPr lang="en-IN" dirty="0" smtClean="0"/>
              <a:t>A CAREFUL </a:t>
            </a:r>
            <a:r>
              <a:rPr lang="en-IN" dirty="0" smtClean="0"/>
              <a:t>WALK UP THE ANALYTICS CONTINUUM CAN </a:t>
            </a:r>
            <a:r>
              <a:rPr lang="en-IN" dirty="0" smtClean="0"/>
              <a:t>GIVE YOU “WHAT DECISION” YOU NEED TO TAKE AND “WHEN” FOR YOUR BUSINESS’ COMPETITIVE ADVANTAGE</a:t>
            </a:r>
            <a:endParaRPr lang="en-IN" dirty="0"/>
          </a:p>
        </p:txBody>
      </p:sp>
      <p:sp>
        <p:nvSpPr>
          <p:cNvPr id="3" name="Title 4"/>
          <p:cNvSpPr txBox="1">
            <a:spLocks/>
          </p:cNvSpPr>
          <p:nvPr/>
        </p:nvSpPr>
        <p:spPr>
          <a:xfrm>
            <a:off x="1155406" y="9652"/>
            <a:ext cx="10349025" cy="1143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5000" dirty="0" smtClean="0"/>
              <a:t>KEY TAKEAWAY FROM THE TALK</a:t>
            </a:r>
            <a:endParaRPr lang="en-US" sz="5000" dirty="0"/>
          </a:p>
        </p:txBody>
      </p:sp>
    </p:spTree>
    <p:extLst>
      <p:ext uri="{BB962C8B-B14F-4D97-AF65-F5344CB8AC3E}">
        <p14:creationId xmlns:p14="http://schemas.microsoft.com/office/powerpoint/2010/main" val="3160919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263880" y="0"/>
            <a:ext cx="9783529" cy="928762"/>
          </a:xfrm>
        </p:spPr>
        <p:txBody>
          <a:bodyPr/>
          <a:lstStyle/>
          <a:p>
            <a:r>
              <a:rPr lang="en-IN" dirty="0"/>
              <a:t>SOME QUIPS BEFORE WE START</a:t>
            </a:r>
          </a:p>
        </p:txBody>
      </p:sp>
      <p:grpSp>
        <p:nvGrpSpPr>
          <p:cNvPr id="19" name="Group 18">
            <a:extLst>
              <a:ext uri="{FF2B5EF4-FFF2-40B4-BE49-F238E27FC236}">
                <a16:creationId xmlns:a16="http://schemas.microsoft.com/office/drawing/2014/main" xmlns="" id="{83B182BA-427A-4D95-8551-7B2E79D263A4}"/>
              </a:ext>
            </a:extLst>
          </p:cNvPr>
          <p:cNvGrpSpPr/>
          <p:nvPr/>
        </p:nvGrpSpPr>
        <p:grpSpPr>
          <a:xfrm>
            <a:off x="1369875" y="877962"/>
            <a:ext cx="4876544" cy="2722901"/>
            <a:chOff x="1369876" y="928762"/>
            <a:chExt cx="4876544" cy="2722901"/>
          </a:xfrm>
        </p:grpSpPr>
        <p:sp>
          <p:nvSpPr>
            <p:cNvPr id="13" name="Title 4">
              <a:extLst>
                <a:ext uri="{FF2B5EF4-FFF2-40B4-BE49-F238E27FC236}">
                  <a16:creationId xmlns:a16="http://schemas.microsoft.com/office/drawing/2014/main" xmlns="" id="{8E2F1F72-C25D-4AAC-BFB2-4B20BD400D58}"/>
                </a:ext>
              </a:extLst>
            </p:cNvPr>
            <p:cNvSpPr txBox="1">
              <a:spLocks/>
            </p:cNvSpPr>
            <p:nvPr/>
          </p:nvSpPr>
          <p:spPr>
            <a:xfrm>
              <a:off x="3657121" y="928762"/>
              <a:ext cx="2589299" cy="2722900"/>
            </a:xfrm>
            <a:prstGeom prst="rect">
              <a:avLst/>
            </a:prstGeom>
          </p:spPr>
          <p:txBody>
            <a:bodyPr vert="horz"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t>The grand aim of all science is to cover the greatest number of empirical facts </a:t>
              </a:r>
            </a:p>
            <a:p>
              <a:pPr algn="ctr"/>
              <a:r>
                <a:rPr lang="en-US" dirty="0"/>
                <a:t>by logical deduction </a:t>
              </a:r>
            </a:p>
            <a:p>
              <a:pPr algn="ctr"/>
              <a:r>
                <a:rPr lang="en-US" dirty="0"/>
                <a:t>from the smallest number of hypotheses or axioms </a:t>
              </a:r>
            </a:p>
            <a:p>
              <a:pPr algn="ctr"/>
              <a:endParaRPr lang="en-US" dirty="0"/>
            </a:p>
            <a:p>
              <a:pPr algn="ctr"/>
              <a:r>
                <a:rPr lang="en-US" dirty="0"/>
                <a:t>– Albert Einstein</a:t>
              </a:r>
            </a:p>
          </p:txBody>
        </p:sp>
        <p:pic>
          <p:nvPicPr>
            <p:cNvPr id="14" name="Picture 13" descr="https://encrypted-tbn0.gstatic.com/images?q=tbn:ANd9GcQMXAwk3KaKHlxbHbFqUv3ayxie89MrC7Ej0D8drG9r_l0E-DPPTe-koeyJ">
              <a:extLst>
                <a:ext uri="{FF2B5EF4-FFF2-40B4-BE49-F238E27FC236}">
                  <a16:creationId xmlns:a16="http://schemas.microsoft.com/office/drawing/2014/main" xmlns="" id="{A45D0789-D5D4-481A-8621-1EC5F8CB8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9876" y="928763"/>
              <a:ext cx="2039547" cy="27229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xmlns="" id="{2001901C-F182-4692-BAA2-7DE08E5D089E}"/>
              </a:ext>
            </a:extLst>
          </p:cNvPr>
          <p:cNvGrpSpPr/>
          <p:nvPr/>
        </p:nvGrpSpPr>
        <p:grpSpPr>
          <a:xfrm>
            <a:off x="6246419" y="3717702"/>
            <a:ext cx="4688776" cy="2725388"/>
            <a:chOff x="6246419" y="3651662"/>
            <a:chExt cx="4688776" cy="2725388"/>
          </a:xfrm>
        </p:grpSpPr>
        <p:sp>
          <p:nvSpPr>
            <p:cNvPr id="16" name="Title 4">
              <a:extLst>
                <a:ext uri="{FF2B5EF4-FFF2-40B4-BE49-F238E27FC236}">
                  <a16:creationId xmlns:a16="http://schemas.microsoft.com/office/drawing/2014/main" xmlns="" id="{19D1F31E-BEF6-486F-8052-BAEAE8939D13}"/>
                </a:ext>
              </a:extLst>
            </p:cNvPr>
            <p:cNvSpPr txBox="1">
              <a:spLocks/>
            </p:cNvSpPr>
            <p:nvPr/>
          </p:nvSpPr>
          <p:spPr>
            <a:xfrm>
              <a:off x="8345896" y="3651662"/>
              <a:ext cx="2589299" cy="2722900"/>
            </a:xfrm>
            <a:prstGeom prst="rect">
              <a:avLst/>
            </a:prstGeom>
          </p:spPr>
          <p:txBody>
            <a:bodyPr vert="horz"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t>Everyone you will ever meet knows something you don’t. </a:t>
              </a:r>
            </a:p>
            <a:p>
              <a:pPr algn="ctr"/>
              <a:r>
                <a:rPr lang="en-US" dirty="0"/>
                <a:t>Respect their knowledge and learn from them. It will bring out the best in all of you. </a:t>
              </a:r>
            </a:p>
            <a:p>
              <a:pPr algn="ctr"/>
              <a:endParaRPr lang="en-US" dirty="0"/>
            </a:p>
            <a:p>
              <a:pPr algn="ctr"/>
              <a:r>
                <a:rPr lang="en-US" dirty="0"/>
                <a:t>– Bill Nye</a:t>
              </a:r>
            </a:p>
          </p:txBody>
        </p:sp>
        <p:pic>
          <p:nvPicPr>
            <p:cNvPr id="18" name="Picture 17">
              <a:extLst>
                <a:ext uri="{FF2B5EF4-FFF2-40B4-BE49-F238E27FC236}">
                  <a16:creationId xmlns:a16="http://schemas.microsoft.com/office/drawing/2014/main" xmlns="" id="{EADB2E48-CF65-4812-9D77-8EE3EE310895}"/>
                </a:ext>
              </a:extLst>
            </p:cNvPr>
            <p:cNvPicPr>
              <a:picLocks noChangeAspect="1"/>
            </p:cNvPicPr>
            <p:nvPr/>
          </p:nvPicPr>
          <p:blipFill>
            <a:blip r:embed="rId3"/>
            <a:stretch>
              <a:fillRect/>
            </a:stretch>
          </p:blipFill>
          <p:spPr>
            <a:xfrm>
              <a:off x="6246419" y="3651662"/>
              <a:ext cx="1816925" cy="2725388"/>
            </a:xfrm>
            <a:prstGeom prst="rect">
              <a:avLst/>
            </a:prstGeom>
          </p:spPr>
        </p:pic>
      </p:grpSp>
    </p:spTree>
    <p:extLst>
      <p:ext uri="{BB962C8B-B14F-4D97-AF65-F5344CB8AC3E}">
        <p14:creationId xmlns:p14="http://schemas.microsoft.com/office/powerpoint/2010/main" val="10178299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1155406" y="9652"/>
            <a:ext cx="10349025" cy="1143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5000" dirty="0" smtClean="0"/>
              <a:t>KEY POINTERS FOR YOU</a:t>
            </a:r>
            <a:endParaRPr lang="en-US" sz="5000" dirty="0"/>
          </a:p>
        </p:txBody>
      </p:sp>
      <p:sp>
        <p:nvSpPr>
          <p:cNvPr id="4" name="Rectangle 3">
            <a:extLst>
              <a:ext uri="{FF2B5EF4-FFF2-40B4-BE49-F238E27FC236}">
                <a16:creationId xmlns:a16="http://schemas.microsoft.com/office/drawing/2014/main" xmlns="" id="{F8F0403E-DD7A-4213-9556-77E0A5229AEA}"/>
              </a:ext>
            </a:extLst>
          </p:cNvPr>
          <p:cNvSpPr/>
          <p:nvPr/>
        </p:nvSpPr>
        <p:spPr>
          <a:xfrm>
            <a:off x="1155406" y="1332128"/>
            <a:ext cx="10160401" cy="4893647"/>
          </a:xfrm>
          <a:prstGeom prst="rect">
            <a:avLst/>
          </a:prstGeom>
        </p:spPr>
        <p:txBody>
          <a:bodyPr wrap="square">
            <a:spAutoFit/>
          </a:bodyPr>
          <a:lstStyle/>
          <a:p>
            <a:pPr marL="285750" indent="-285750">
              <a:buFont typeface="Arial" panose="020B0604020202020204" pitchFamily="34" charset="0"/>
              <a:buChar char="•"/>
            </a:pPr>
            <a:r>
              <a:rPr lang="en-US" sz="2400" dirty="0"/>
              <a:t>Stick to the basics. Follow your </a:t>
            </a:r>
            <a:r>
              <a:rPr lang="en-US" sz="2400" dirty="0" smtClean="0"/>
              <a:t>lecturers/professors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Maths</a:t>
            </a:r>
            <a:r>
              <a:rPr lang="en-US" sz="2400" dirty="0"/>
              <a:t>, algorithms, programming, stats - focus and spend a lot of time. </a:t>
            </a:r>
            <a:r>
              <a:rPr lang="en-US" sz="2400" dirty="0" err="1"/>
              <a:t>Practise</a:t>
            </a:r>
            <a:r>
              <a:rPr lang="en-US" sz="2400" dirty="0"/>
              <a:t> and solve a lot of problems of your own</a:t>
            </a:r>
            <a:r>
              <a:rPr lang="en-US" sz="2400" dirty="0" smtClean="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Pick one programming language and stick to it. But know in and out of it. Internals of how it works, memory management, etc</a:t>
            </a:r>
            <a:r>
              <a:rPr lang="en-US" sz="2400" dirty="0" smtClean="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Take up one idea. Make that one idea your life - think of it, dream of it, live on that idea. Let the brain, muscles, nerves, every part of your body, be full of that idea, and just leave every other idea alone. This is the way to success - Swami </a:t>
            </a:r>
            <a:r>
              <a:rPr lang="en-US" sz="2400" dirty="0" smtClean="0"/>
              <a:t>Vivekananda</a:t>
            </a:r>
            <a:endParaRPr lang="en-US" sz="2400" dirty="0"/>
          </a:p>
        </p:txBody>
      </p:sp>
    </p:spTree>
    <p:extLst>
      <p:ext uri="{BB962C8B-B14F-4D97-AF65-F5344CB8AC3E}">
        <p14:creationId xmlns:p14="http://schemas.microsoft.com/office/powerpoint/2010/main" val="1526384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1155406" y="9652"/>
            <a:ext cx="10349025" cy="1143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5000" dirty="0" smtClean="0"/>
              <a:t>CONTACT</a:t>
            </a:r>
            <a:endParaRPr lang="en-US" sz="5000" dirty="0"/>
          </a:p>
        </p:txBody>
      </p:sp>
      <p:sp>
        <p:nvSpPr>
          <p:cNvPr id="4" name="Rectangle 3">
            <a:extLst>
              <a:ext uri="{FF2B5EF4-FFF2-40B4-BE49-F238E27FC236}">
                <a16:creationId xmlns:a16="http://schemas.microsoft.com/office/drawing/2014/main" xmlns="" id="{F8F0403E-DD7A-4213-9556-77E0A5229AEA}"/>
              </a:ext>
            </a:extLst>
          </p:cNvPr>
          <p:cNvSpPr/>
          <p:nvPr/>
        </p:nvSpPr>
        <p:spPr>
          <a:xfrm>
            <a:off x="1155406" y="1332128"/>
            <a:ext cx="10160401" cy="3046988"/>
          </a:xfrm>
          <a:prstGeom prst="rect">
            <a:avLst/>
          </a:prstGeom>
        </p:spPr>
        <p:txBody>
          <a:bodyPr wrap="square">
            <a:spAutoFit/>
          </a:bodyPr>
          <a:lstStyle/>
          <a:p>
            <a:r>
              <a:rPr lang="en-US" sz="2400" dirty="0" smtClean="0"/>
              <a:t>Email: </a:t>
            </a:r>
            <a:r>
              <a:rPr lang="en-US" sz="2400" dirty="0" smtClean="0">
                <a:hlinkClick r:id="rId2"/>
              </a:rPr>
              <a:t>abalki@gmail.com</a:t>
            </a:r>
            <a:endParaRPr lang="en-US" sz="2400" dirty="0" smtClean="0"/>
          </a:p>
          <a:p>
            <a:r>
              <a:rPr lang="en-US" sz="2400" dirty="0" err="1" smtClean="0"/>
              <a:t>Whatsapp</a:t>
            </a:r>
            <a:r>
              <a:rPr lang="en-US" sz="2400" dirty="0" smtClean="0"/>
              <a:t>: 9886090148</a:t>
            </a:r>
          </a:p>
          <a:p>
            <a:pPr marL="285750" indent="-285750">
              <a:buFont typeface="Arial" panose="020B0604020202020204" pitchFamily="34" charset="0"/>
              <a:buChar char="•"/>
            </a:pPr>
            <a:endParaRPr lang="en-US" sz="2400" dirty="0"/>
          </a:p>
          <a:p>
            <a:r>
              <a:rPr lang="en-US" sz="2400" dirty="0" smtClean="0"/>
              <a:t>This presentation and python notebooks available at:</a:t>
            </a:r>
          </a:p>
          <a:p>
            <a:r>
              <a:rPr lang="en-US" sz="2400" dirty="0" smtClean="0">
                <a:hlinkClick r:id="rId3"/>
              </a:rPr>
              <a:t>https</a:t>
            </a:r>
            <a:r>
              <a:rPr lang="en-US" sz="2400" dirty="0">
                <a:hlinkClick r:id="rId3"/>
              </a:rPr>
              <a:t>://</a:t>
            </a:r>
            <a:r>
              <a:rPr lang="en-US" sz="2400" dirty="0" smtClean="0">
                <a:hlinkClick r:id="rId3"/>
              </a:rPr>
              <a:t>bit.ly/2rrxMSN</a:t>
            </a:r>
            <a:r>
              <a:rPr lang="en-US" sz="2400" dirty="0" smtClean="0"/>
              <a:t> or directly my </a:t>
            </a:r>
            <a:r>
              <a:rPr lang="en-US" sz="2400" dirty="0" err="1" smtClean="0"/>
              <a:t>github</a:t>
            </a:r>
            <a:r>
              <a:rPr lang="en-US" sz="2400" dirty="0"/>
              <a:t>: </a:t>
            </a:r>
            <a:r>
              <a:rPr lang="en-US" sz="2400" dirty="0" smtClean="0"/>
              <a:t>  </a:t>
            </a:r>
          </a:p>
          <a:p>
            <a:r>
              <a:rPr lang="en-US" sz="2400" dirty="0" smtClean="0">
                <a:hlinkClick r:id="rId4"/>
              </a:rPr>
              <a:t>https</a:t>
            </a:r>
            <a:r>
              <a:rPr lang="en-US" sz="2400" dirty="0">
                <a:hlinkClick r:id="rId4"/>
              </a:rPr>
              <a:t>://</a:t>
            </a:r>
            <a:r>
              <a:rPr lang="en-US" sz="2400" dirty="0" smtClean="0">
                <a:hlinkClick r:id="rId4"/>
              </a:rPr>
              <a:t>github.com/abalki/PSGTech-TechTalk</a:t>
            </a:r>
            <a:r>
              <a:rPr lang="en-US" sz="2400" dirty="0" smtClean="0"/>
              <a:t> </a:t>
            </a:r>
          </a:p>
          <a:p>
            <a:endParaRPr lang="en-US" sz="2400" dirty="0"/>
          </a:p>
          <a:p>
            <a:r>
              <a:rPr lang="en-US" sz="2400" dirty="0" smtClean="0"/>
              <a:t>LinkedIn: </a:t>
            </a:r>
            <a:r>
              <a:rPr lang="en-US" sz="2400" dirty="0" smtClean="0">
                <a:hlinkClick r:id="rId5"/>
              </a:rPr>
              <a:t>www.linkedin.com/in/abalki</a:t>
            </a:r>
            <a:r>
              <a:rPr lang="en-US" sz="2400" dirty="0" smtClean="0"/>
              <a:t> </a:t>
            </a:r>
          </a:p>
        </p:txBody>
      </p:sp>
    </p:spTree>
    <p:extLst>
      <p:ext uri="{BB962C8B-B14F-4D97-AF65-F5344CB8AC3E}">
        <p14:creationId xmlns:p14="http://schemas.microsoft.com/office/powerpoint/2010/main" val="39507763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C12B119-D77F-458F-90DD-B058726EE930}"/>
              </a:ext>
            </a:extLst>
          </p:cNvPr>
          <p:cNvSpPr>
            <a:spLocks noGrp="1"/>
          </p:cNvSpPr>
          <p:nvPr>
            <p:ph type="title"/>
          </p:nvPr>
        </p:nvSpPr>
        <p:spPr/>
        <p:txBody>
          <a:bodyPr/>
          <a:lstStyle/>
          <a:p>
            <a:r>
              <a:rPr lang="en-IN" dirty="0"/>
              <a:t>BACKUP</a:t>
            </a:r>
          </a:p>
        </p:txBody>
      </p:sp>
    </p:spTree>
    <p:extLst>
      <p:ext uri="{BB962C8B-B14F-4D97-AF65-F5344CB8AC3E}">
        <p14:creationId xmlns:p14="http://schemas.microsoft.com/office/powerpoint/2010/main" val="2603865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263880" y="0"/>
            <a:ext cx="9783529" cy="928762"/>
          </a:xfrm>
        </p:spPr>
        <p:txBody>
          <a:bodyPr>
            <a:normAutofit fontScale="90000"/>
          </a:bodyPr>
          <a:lstStyle/>
          <a:p>
            <a:r>
              <a:rPr lang="en-IN" dirty="0"/>
              <a:t>DESCRIPTIVE ANALYTICS – INDUSTRY EXAMPLE #2</a:t>
            </a:r>
          </a:p>
        </p:txBody>
      </p:sp>
      <p:pic>
        <p:nvPicPr>
          <p:cNvPr id="11" name="Picture 10">
            <a:extLst>
              <a:ext uri="{FF2B5EF4-FFF2-40B4-BE49-F238E27FC236}">
                <a16:creationId xmlns:a16="http://schemas.microsoft.com/office/drawing/2014/main" xmlns="" id="{E3482D21-6D60-4B9A-B194-1E8D03A1B0FD}"/>
              </a:ext>
            </a:extLst>
          </p:cNvPr>
          <p:cNvPicPr>
            <a:picLocks noChangeAspect="1"/>
          </p:cNvPicPr>
          <p:nvPr/>
        </p:nvPicPr>
        <p:blipFill>
          <a:blip r:embed="rId2"/>
          <a:stretch>
            <a:fillRect/>
          </a:stretch>
        </p:blipFill>
        <p:spPr>
          <a:xfrm>
            <a:off x="3431540" y="732742"/>
            <a:ext cx="5328920" cy="5862901"/>
          </a:xfrm>
          <a:prstGeom prst="rect">
            <a:avLst/>
          </a:prstGeom>
        </p:spPr>
      </p:pic>
    </p:spTree>
    <p:extLst>
      <p:ext uri="{BB962C8B-B14F-4D97-AF65-F5344CB8AC3E}">
        <p14:creationId xmlns:p14="http://schemas.microsoft.com/office/powerpoint/2010/main" val="1933431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263880" y="0"/>
            <a:ext cx="9783529" cy="928762"/>
          </a:xfrm>
        </p:spPr>
        <p:txBody>
          <a:bodyPr>
            <a:normAutofit fontScale="90000"/>
          </a:bodyPr>
          <a:lstStyle/>
          <a:p>
            <a:r>
              <a:rPr lang="en-IN" dirty="0"/>
              <a:t>DESCRIPTIVE ANALYTICS – INDUSTRY EXAMPLE #3</a:t>
            </a:r>
          </a:p>
        </p:txBody>
      </p:sp>
      <p:pic>
        <p:nvPicPr>
          <p:cNvPr id="13" name="Picture 12">
            <a:extLst>
              <a:ext uri="{FF2B5EF4-FFF2-40B4-BE49-F238E27FC236}">
                <a16:creationId xmlns:a16="http://schemas.microsoft.com/office/drawing/2014/main" xmlns="" id="{9D8A1C15-DAA7-458E-B112-9E168D66F1F5}"/>
              </a:ext>
            </a:extLst>
          </p:cNvPr>
          <p:cNvPicPr>
            <a:picLocks noChangeAspect="1"/>
          </p:cNvPicPr>
          <p:nvPr/>
        </p:nvPicPr>
        <p:blipFill>
          <a:blip r:embed="rId2"/>
          <a:stretch>
            <a:fillRect/>
          </a:stretch>
        </p:blipFill>
        <p:spPr>
          <a:xfrm>
            <a:off x="2765690" y="721152"/>
            <a:ext cx="6660619" cy="5898368"/>
          </a:xfrm>
          <a:prstGeom prst="rect">
            <a:avLst/>
          </a:prstGeom>
        </p:spPr>
      </p:pic>
    </p:spTree>
    <p:extLst>
      <p:ext uri="{BB962C8B-B14F-4D97-AF65-F5344CB8AC3E}">
        <p14:creationId xmlns:p14="http://schemas.microsoft.com/office/powerpoint/2010/main" val="1670937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a:p>
            <a:endParaRPr lang="en-US"/>
          </a:p>
          <a:p>
            <a:r>
              <a:rPr lang="en-US">
                <a:solidFill>
                  <a:schemeClr val="bg1"/>
                </a:solidFill>
              </a:rPr>
              <a:t>Intel Confidential</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pPr/>
              <a:t>35</a:t>
            </a:fld>
            <a:endParaRPr lang="en-US" dirty="0"/>
          </a:p>
        </p:txBody>
      </p:sp>
      <p:sp>
        <p:nvSpPr>
          <p:cNvPr id="5" name="Title 4"/>
          <p:cNvSpPr>
            <a:spLocks noGrp="1"/>
          </p:cNvSpPr>
          <p:nvPr>
            <p:ph type="title"/>
          </p:nvPr>
        </p:nvSpPr>
        <p:spPr>
          <a:xfrm>
            <a:off x="1272209" y="117494"/>
            <a:ext cx="9915276" cy="1143000"/>
          </a:xfrm>
        </p:spPr>
        <p:txBody>
          <a:bodyPr/>
          <a:lstStyle/>
          <a:p>
            <a:r>
              <a:rPr lang="en-US" dirty="0" smtClean="0"/>
              <a:t>Descriptive – </a:t>
            </a:r>
            <a:r>
              <a:rPr lang="en-US" dirty="0"/>
              <a:t>Descriptive Statistics</a:t>
            </a:r>
          </a:p>
        </p:txBody>
      </p:sp>
      <p:graphicFrame>
        <p:nvGraphicFramePr>
          <p:cNvPr id="2" name="Table 1"/>
          <p:cNvGraphicFramePr>
            <a:graphicFrameLocks noGrp="1"/>
          </p:cNvGraphicFramePr>
          <p:nvPr>
            <p:extLst/>
          </p:nvPr>
        </p:nvGraphicFramePr>
        <p:xfrm>
          <a:off x="1786644" y="1332691"/>
          <a:ext cx="3827370" cy="4858604"/>
        </p:xfrm>
        <a:graphic>
          <a:graphicData uri="http://schemas.openxmlformats.org/drawingml/2006/table">
            <a:tbl>
              <a:tblPr/>
              <a:tblGrid>
                <a:gridCol w="637895">
                  <a:extLst>
                    <a:ext uri="{9D8B030D-6E8A-4147-A177-3AD203B41FA5}">
                      <a16:colId xmlns:a16="http://schemas.microsoft.com/office/drawing/2014/main" xmlns="" val="20000"/>
                    </a:ext>
                  </a:extLst>
                </a:gridCol>
                <a:gridCol w="637895">
                  <a:extLst>
                    <a:ext uri="{9D8B030D-6E8A-4147-A177-3AD203B41FA5}">
                      <a16:colId xmlns:a16="http://schemas.microsoft.com/office/drawing/2014/main" xmlns="" val="20001"/>
                    </a:ext>
                  </a:extLst>
                </a:gridCol>
                <a:gridCol w="637895">
                  <a:extLst>
                    <a:ext uri="{9D8B030D-6E8A-4147-A177-3AD203B41FA5}">
                      <a16:colId xmlns:a16="http://schemas.microsoft.com/office/drawing/2014/main" xmlns="" val="20002"/>
                    </a:ext>
                  </a:extLst>
                </a:gridCol>
                <a:gridCol w="637895">
                  <a:extLst>
                    <a:ext uri="{9D8B030D-6E8A-4147-A177-3AD203B41FA5}">
                      <a16:colId xmlns:a16="http://schemas.microsoft.com/office/drawing/2014/main" xmlns="" val="20003"/>
                    </a:ext>
                  </a:extLst>
                </a:gridCol>
                <a:gridCol w="637895">
                  <a:extLst>
                    <a:ext uri="{9D8B030D-6E8A-4147-A177-3AD203B41FA5}">
                      <a16:colId xmlns:a16="http://schemas.microsoft.com/office/drawing/2014/main" xmlns="" val="20004"/>
                    </a:ext>
                  </a:extLst>
                </a:gridCol>
                <a:gridCol w="637895">
                  <a:extLst>
                    <a:ext uri="{9D8B030D-6E8A-4147-A177-3AD203B41FA5}">
                      <a16:colId xmlns:a16="http://schemas.microsoft.com/office/drawing/2014/main" xmlns="" val="20005"/>
                    </a:ext>
                  </a:extLst>
                </a:gridCol>
              </a:tblGrid>
              <a:tr h="298164">
                <a:tc>
                  <a:txBody>
                    <a:bodyPr/>
                    <a:lstStyle/>
                    <a:p>
                      <a:endParaRPr lang="en-US" sz="1300" dirty="0"/>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Year</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Month</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 of students</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 of small buses</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 of big buses</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169917">
                <a:tc>
                  <a:txBody>
                    <a:bodyPr/>
                    <a:lstStyle/>
                    <a:p>
                      <a:r>
                        <a:rPr lang="en-US" sz="1300"/>
                        <a:t>0</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2001</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284</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7</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169917">
                <a:tc>
                  <a:txBody>
                    <a:bodyPr/>
                    <a:lstStyle/>
                    <a:p>
                      <a:r>
                        <a:rPr lang="en-US" sz="1300"/>
                        <a:t>1</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2002</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3</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277</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7</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169917">
                <a:tc>
                  <a:txBody>
                    <a:bodyPr/>
                    <a:lstStyle/>
                    <a:p>
                      <a:r>
                        <a:rPr lang="en-US" sz="1300"/>
                        <a:t>2</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2003</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317</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8</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1</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169917">
                <a:tc>
                  <a:txBody>
                    <a:bodyPr/>
                    <a:lstStyle/>
                    <a:p>
                      <a:r>
                        <a:rPr lang="en-US" sz="1300"/>
                        <a:t>3</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2004</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3</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313</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9</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0</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169917">
                <a:tc>
                  <a:txBody>
                    <a:bodyPr/>
                    <a:lstStyle/>
                    <a:p>
                      <a:r>
                        <a:rPr lang="en-US" sz="1300"/>
                        <a:t>4</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2005</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1</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318</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8</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1</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169917">
                <a:tc>
                  <a:txBody>
                    <a:bodyPr/>
                    <a:lstStyle/>
                    <a:p>
                      <a:r>
                        <a:rPr lang="en-US" sz="1300"/>
                        <a:t>5</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2006</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374</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6</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3</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169917">
                <a:tc>
                  <a:txBody>
                    <a:bodyPr/>
                    <a:lstStyle/>
                    <a:p>
                      <a:r>
                        <a:rPr lang="en-US" sz="1300"/>
                        <a:t>6</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2007</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1</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413</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3</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6</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169917">
                <a:tc>
                  <a:txBody>
                    <a:bodyPr/>
                    <a:lstStyle/>
                    <a:p>
                      <a:r>
                        <a:rPr lang="en-US" sz="1300"/>
                        <a:t>7</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2008</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3</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405</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4</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5</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r h="169917">
                <a:tc>
                  <a:txBody>
                    <a:bodyPr/>
                    <a:lstStyle/>
                    <a:p>
                      <a:r>
                        <a:rPr lang="en-US" sz="1300"/>
                        <a:t>8</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2009</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1</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355</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8</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1</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9"/>
                  </a:ext>
                </a:extLst>
              </a:tr>
              <a:tr h="169917">
                <a:tc>
                  <a:txBody>
                    <a:bodyPr/>
                    <a:lstStyle/>
                    <a:p>
                      <a:r>
                        <a:rPr lang="en-US" sz="1300"/>
                        <a:t>9</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2010</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1</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306</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7</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0"/>
                  </a:ext>
                </a:extLst>
              </a:tr>
              <a:tr h="169917">
                <a:tc>
                  <a:txBody>
                    <a:bodyPr/>
                    <a:lstStyle/>
                    <a:p>
                      <a:r>
                        <a:rPr lang="en-US" sz="1300"/>
                        <a:t>10</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2011</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271</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7</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r h="169917">
                <a:tc>
                  <a:txBody>
                    <a:bodyPr/>
                    <a:lstStyle/>
                    <a:p>
                      <a:r>
                        <a:rPr lang="en-US" sz="1300"/>
                        <a:t>11</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2012</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306</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8</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1</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2"/>
                  </a:ext>
                </a:extLst>
              </a:tr>
              <a:tr h="169917">
                <a:tc>
                  <a:txBody>
                    <a:bodyPr/>
                    <a:lstStyle/>
                    <a:p>
                      <a:r>
                        <a:rPr lang="en-US" sz="1300"/>
                        <a:t>12</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2013</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3</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315</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8</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1</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3"/>
                  </a:ext>
                </a:extLst>
              </a:tr>
              <a:tr h="169917">
                <a:tc>
                  <a:txBody>
                    <a:bodyPr/>
                    <a:lstStyle/>
                    <a:p>
                      <a:r>
                        <a:rPr lang="en-US" sz="1300"/>
                        <a:t>13</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2014</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3</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301</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8</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1</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4"/>
                  </a:ext>
                </a:extLst>
              </a:tr>
              <a:tr h="169917">
                <a:tc>
                  <a:txBody>
                    <a:bodyPr/>
                    <a:lstStyle/>
                    <a:p>
                      <a:r>
                        <a:rPr lang="en-US" sz="1300"/>
                        <a:t>14</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2015</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356</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7</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2</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5"/>
                  </a:ext>
                </a:extLst>
              </a:tr>
              <a:tr h="169917">
                <a:tc>
                  <a:txBody>
                    <a:bodyPr/>
                    <a:lstStyle/>
                    <a:p>
                      <a:r>
                        <a:rPr lang="en-US" sz="1300"/>
                        <a:t>15</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2016</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1</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348</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7</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2</a:t>
                      </a:r>
                    </a:p>
                  </a:txBody>
                  <a:tcPr marL="64372" marR="64372" marT="32186" marB="321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6"/>
                  </a:ext>
                </a:extLst>
              </a:tr>
            </a:tbl>
          </a:graphicData>
        </a:graphic>
      </p:graphicFrame>
      <p:pic>
        <p:nvPicPr>
          <p:cNvPr id="6" name="Picture 5"/>
          <p:cNvPicPr>
            <a:picLocks noChangeAspect="1"/>
          </p:cNvPicPr>
          <p:nvPr/>
        </p:nvPicPr>
        <p:blipFill>
          <a:blip r:embed="rId3"/>
          <a:stretch>
            <a:fillRect/>
          </a:stretch>
        </p:blipFill>
        <p:spPr>
          <a:xfrm>
            <a:off x="5904196" y="1495121"/>
            <a:ext cx="4569366" cy="1874806"/>
          </a:xfrm>
          <a:prstGeom prst="rect">
            <a:avLst/>
          </a:prstGeom>
        </p:spPr>
      </p:pic>
      <p:pic>
        <p:nvPicPr>
          <p:cNvPr id="7" name="Picture 6"/>
          <p:cNvPicPr>
            <a:picLocks noChangeAspect="1"/>
          </p:cNvPicPr>
          <p:nvPr/>
        </p:nvPicPr>
        <p:blipFill>
          <a:blip r:embed="rId4"/>
          <a:stretch>
            <a:fillRect/>
          </a:stretch>
        </p:blipFill>
        <p:spPr>
          <a:xfrm>
            <a:off x="5847806" y="3882053"/>
            <a:ext cx="4682146" cy="2375501"/>
          </a:xfrm>
          <a:prstGeom prst="rect">
            <a:avLst/>
          </a:prstGeom>
        </p:spPr>
      </p:pic>
    </p:spTree>
    <p:extLst>
      <p:ext uri="{BB962C8B-B14F-4D97-AF65-F5344CB8AC3E}">
        <p14:creationId xmlns:p14="http://schemas.microsoft.com/office/powerpoint/2010/main" val="1048483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91478" y="179628"/>
            <a:ext cx="9655932" cy="598139"/>
          </a:xfrm>
        </p:spPr>
        <p:txBody>
          <a:bodyPr>
            <a:normAutofit fontScale="90000"/>
          </a:bodyPr>
          <a:lstStyle/>
          <a:p>
            <a:r>
              <a:rPr lang="en-US" sz="3000" dirty="0" smtClean="0"/>
              <a:t>PRESCRIPTIVE - Problem </a:t>
            </a:r>
            <a:r>
              <a:rPr lang="en-US" sz="3000" dirty="0"/>
              <a:t>1: Product mix problem</a:t>
            </a:r>
          </a:p>
        </p:txBody>
      </p:sp>
      <p:sp>
        <p:nvSpPr>
          <p:cNvPr id="7" name="Rectangle 6"/>
          <p:cNvSpPr/>
          <p:nvPr/>
        </p:nvSpPr>
        <p:spPr>
          <a:xfrm>
            <a:off x="1979614" y="777766"/>
            <a:ext cx="8240915" cy="5693866"/>
          </a:xfrm>
          <a:prstGeom prst="rect">
            <a:avLst/>
          </a:prstGeom>
        </p:spPr>
        <p:txBody>
          <a:bodyPr wrap="square">
            <a:spAutoFit/>
          </a:bodyPr>
          <a:lstStyle/>
          <a:p>
            <a:pPr algn="just"/>
            <a:r>
              <a:rPr lang="en-US" sz="1600" dirty="0"/>
              <a:t>A telephone company processes and sells two kinds of products:</a:t>
            </a:r>
          </a:p>
          <a:p>
            <a:pPr algn="just"/>
            <a:r>
              <a:rPr lang="en-US" sz="1600" dirty="0"/>
              <a:t>Desk phones</a:t>
            </a:r>
          </a:p>
          <a:p>
            <a:pPr algn="just"/>
            <a:r>
              <a:rPr lang="en-US" sz="1600" dirty="0"/>
              <a:t>Cellular phones</a:t>
            </a:r>
          </a:p>
          <a:p>
            <a:pPr algn="just"/>
            <a:endParaRPr lang="en-US" sz="1600" dirty="0"/>
          </a:p>
          <a:p>
            <a:pPr algn="just"/>
            <a:r>
              <a:rPr lang="en-US" sz="1600" dirty="0"/>
              <a:t>Each type of phone is assembled and painted by the company, which wants to produce</a:t>
            </a:r>
          </a:p>
          <a:p>
            <a:pPr algn="just"/>
            <a:r>
              <a:rPr lang="en-US" sz="1600" dirty="0"/>
              <a:t>at least 100 units of each product.</a:t>
            </a:r>
          </a:p>
          <a:p>
            <a:pPr algn="just"/>
            <a:endParaRPr lang="en-US" sz="1600" dirty="0"/>
          </a:p>
          <a:p>
            <a:pPr algn="just"/>
            <a:r>
              <a:rPr lang="en-US" sz="1600" dirty="0"/>
              <a:t>A desk phone's processing time is:</a:t>
            </a:r>
          </a:p>
          <a:p>
            <a:pPr algn="just"/>
            <a:r>
              <a:rPr lang="en-US" sz="1600" dirty="0"/>
              <a:t>12 min. on the assembly machine and</a:t>
            </a:r>
          </a:p>
          <a:p>
            <a:pPr algn="just"/>
            <a:r>
              <a:rPr lang="en-US" sz="1600" dirty="0"/>
              <a:t>30 min. on the painting machine</a:t>
            </a:r>
          </a:p>
          <a:p>
            <a:pPr algn="just"/>
            <a:r>
              <a:rPr lang="en-US" sz="1600" dirty="0"/>
              <a:t>•</a:t>
            </a:r>
          </a:p>
          <a:p>
            <a:pPr algn="just"/>
            <a:r>
              <a:rPr lang="en-US" sz="1600" dirty="0"/>
              <a:t>A cellular phone's processing time is:</a:t>
            </a:r>
          </a:p>
          <a:p>
            <a:pPr algn="just"/>
            <a:r>
              <a:rPr lang="en-US" sz="1600" dirty="0"/>
              <a:t>24 min. on the assembly machine and</a:t>
            </a:r>
          </a:p>
          <a:p>
            <a:pPr algn="just"/>
            <a:r>
              <a:rPr lang="en-US" sz="1600" dirty="0"/>
              <a:t>24 min. on the painting machine</a:t>
            </a:r>
          </a:p>
          <a:p>
            <a:pPr algn="just"/>
            <a:endParaRPr lang="en-US" sz="1600" dirty="0"/>
          </a:p>
          <a:p>
            <a:pPr algn="just"/>
            <a:r>
              <a:rPr lang="en-US" sz="1600" dirty="0"/>
              <a:t>• The assembly machine is available for only 400 hours.</a:t>
            </a:r>
          </a:p>
          <a:p>
            <a:pPr algn="just"/>
            <a:r>
              <a:rPr lang="en-US" sz="1600" dirty="0"/>
              <a:t>• The painting machine is available for only 490 hours.</a:t>
            </a:r>
          </a:p>
          <a:p>
            <a:pPr algn="just"/>
            <a:r>
              <a:rPr lang="en-US" sz="1600" dirty="0"/>
              <a:t>• Desk phones return a profit of $12 per unit.</a:t>
            </a:r>
          </a:p>
          <a:p>
            <a:pPr algn="just"/>
            <a:r>
              <a:rPr lang="en-US" sz="1600" dirty="0"/>
              <a:t>• Cellular phones return a profit of $20 per unit.</a:t>
            </a:r>
          </a:p>
          <a:p>
            <a:pPr algn="just"/>
            <a:endParaRPr lang="en-US" sz="1600" dirty="0"/>
          </a:p>
          <a:p>
            <a:pPr algn="just"/>
            <a:r>
              <a:rPr lang="en-US" sz="1600" dirty="0"/>
              <a:t>The objective is to maximize profit.</a:t>
            </a:r>
          </a:p>
        </p:txBody>
      </p:sp>
    </p:spTree>
    <p:extLst>
      <p:ext uri="{BB962C8B-B14F-4D97-AF65-F5344CB8AC3E}">
        <p14:creationId xmlns:p14="http://schemas.microsoft.com/office/powerpoint/2010/main" val="2269502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758" y="2075"/>
            <a:ext cx="10285227" cy="855618"/>
          </a:xfrm>
        </p:spPr>
        <p:txBody>
          <a:bodyPr>
            <a:normAutofit/>
          </a:bodyPr>
          <a:lstStyle/>
          <a:p>
            <a:r>
              <a:rPr lang="en-US" sz="3000" dirty="0" smtClean="0"/>
              <a:t>PRESCRIPTIVE - Problem </a:t>
            </a:r>
            <a:r>
              <a:rPr lang="en-US" sz="3000" dirty="0"/>
              <a:t>2: Any port in a </a:t>
            </a:r>
            <a:r>
              <a:rPr lang="en-US" sz="3000" dirty="0" smtClean="0"/>
              <a:t>storm</a:t>
            </a:r>
            <a:endParaRPr lang="en-US" sz="3000" dirty="0"/>
          </a:p>
        </p:txBody>
      </p:sp>
      <p:sp>
        <p:nvSpPr>
          <p:cNvPr id="7" name="Content Placeholder 6"/>
          <p:cNvSpPr>
            <a:spLocks noGrp="1"/>
          </p:cNvSpPr>
          <p:nvPr>
            <p:ph idx="1"/>
          </p:nvPr>
        </p:nvSpPr>
        <p:spPr>
          <a:xfrm>
            <a:off x="1033671" y="772040"/>
            <a:ext cx="10312840" cy="5118537"/>
          </a:xfrm>
        </p:spPr>
        <p:txBody>
          <a:bodyPr/>
          <a:lstStyle/>
          <a:p>
            <a:r>
              <a:rPr lang="en-US" sz="1600" dirty="0"/>
              <a:t>There is significant danger </a:t>
            </a:r>
            <a:r>
              <a:rPr lang="en-US" sz="1600" dirty="0" smtClean="0"/>
              <a:t>to boats caught </a:t>
            </a:r>
            <a:r>
              <a:rPr lang="en-US" sz="1600" dirty="0"/>
              <a:t>out in the open sea during a storm.  Ideally, boats will dock before the storm hits and wait it out.  </a:t>
            </a:r>
          </a:p>
          <a:p>
            <a:r>
              <a:rPr lang="en-US" sz="1600" dirty="0"/>
              <a:t>The map below shows 20 orange boats out at sea.  With a storm approaching, each boat needs to be directed to one of three docks.  Docks have a limited number of spaces available for boats (indicated by the rectangular spaces).  Altogether, there are 20 boat spaces available.  The boats are clustered into three areas and each area varies in distance to the docks (indicated by black arrows).  All boats must be assigned to 1 space in a dock.</a:t>
            </a:r>
          </a:p>
          <a:p>
            <a:r>
              <a:rPr lang="en-US" sz="1600" b="1" dirty="0"/>
              <a:t>What is the minimum possible total distance traveled by all boats? </a:t>
            </a:r>
            <a:r>
              <a:rPr lang="en-US" sz="1600" b="1" dirty="0">
                <a:hlinkClick r:id="rId2"/>
              </a:rPr>
              <a:t>http://</a:t>
            </a:r>
            <a:r>
              <a:rPr lang="en-US" sz="1600" b="1" dirty="0" smtClean="0">
                <a:hlinkClick r:id="rId2"/>
              </a:rPr>
              <a:t>puzzlor.com</a:t>
            </a:r>
            <a:r>
              <a:rPr lang="en-US" dirty="0"/>
              <a:t/>
            </a:r>
            <a:br>
              <a:rPr lang="en-US" dirty="0"/>
            </a:br>
            <a:endParaRPr lang="en-US" dirty="0"/>
          </a:p>
          <a:p>
            <a:endParaRPr lang="es-ES" dirty="0" smtClean="0">
              <a:effectLst/>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683021" y="3490054"/>
            <a:ext cx="4822786" cy="3169649"/>
          </a:xfrm>
          <a:prstGeom prst="rect">
            <a:avLst/>
          </a:prstGeom>
        </p:spPr>
      </p:pic>
    </p:spTree>
    <p:extLst>
      <p:ext uri="{BB962C8B-B14F-4D97-AF65-F5344CB8AC3E}">
        <p14:creationId xmlns:p14="http://schemas.microsoft.com/office/powerpoint/2010/main" val="1786446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64" y="595423"/>
            <a:ext cx="8248389" cy="5758784"/>
          </a:xfrm>
          <a:prstGeom prst="rect">
            <a:avLst/>
          </a:prstGeom>
        </p:spPr>
      </p:pic>
    </p:spTree>
    <p:extLst>
      <p:ext uri="{BB962C8B-B14F-4D97-AF65-F5344CB8AC3E}">
        <p14:creationId xmlns:p14="http://schemas.microsoft.com/office/powerpoint/2010/main" val="1819084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263880" y="0"/>
            <a:ext cx="9783529" cy="928762"/>
          </a:xfrm>
        </p:spPr>
        <p:txBody>
          <a:bodyPr/>
          <a:lstStyle/>
          <a:p>
            <a:r>
              <a:rPr lang="en-IN" dirty="0"/>
              <a:t>Agenda</a:t>
            </a:r>
          </a:p>
        </p:txBody>
      </p:sp>
      <p:sp>
        <p:nvSpPr>
          <p:cNvPr id="3" name="Content Placeholder 2">
            <a:extLst>
              <a:ext uri="{FF2B5EF4-FFF2-40B4-BE49-F238E27FC236}">
                <a16:creationId xmlns:a16="http://schemas.microsoft.com/office/drawing/2014/main" xmlns="" id="{05388B40-3D0B-4DC4-82DD-3DFDFF091185}"/>
              </a:ext>
            </a:extLst>
          </p:cNvPr>
          <p:cNvSpPr>
            <a:spLocks noGrp="1"/>
          </p:cNvSpPr>
          <p:nvPr>
            <p:ph idx="1"/>
          </p:nvPr>
        </p:nvSpPr>
        <p:spPr>
          <a:xfrm>
            <a:off x="1263881" y="934373"/>
            <a:ext cx="9783528" cy="4989254"/>
          </a:xfrm>
        </p:spPr>
        <p:txBody>
          <a:bodyPr>
            <a:normAutofit fontScale="85000" lnSpcReduction="20000"/>
          </a:bodyPr>
          <a:lstStyle/>
          <a:p>
            <a:r>
              <a:rPr lang="en-IN" dirty="0"/>
              <a:t>About me</a:t>
            </a:r>
          </a:p>
          <a:p>
            <a:r>
              <a:rPr lang="en-IN" dirty="0"/>
              <a:t>What is analytics?</a:t>
            </a:r>
          </a:p>
          <a:p>
            <a:r>
              <a:rPr lang="en-IN" dirty="0"/>
              <a:t>About the </a:t>
            </a:r>
            <a:r>
              <a:rPr lang="en-IN" dirty="0" smtClean="0"/>
              <a:t>topic</a:t>
            </a:r>
          </a:p>
          <a:p>
            <a:r>
              <a:rPr lang="en-IN" dirty="0"/>
              <a:t>From data to decisions – gaps and possible </a:t>
            </a:r>
            <a:r>
              <a:rPr lang="en-IN" dirty="0" smtClean="0"/>
              <a:t>solutions</a:t>
            </a:r>
            <a:endParaRPr lang="en-IN" dirty="0"/>
          </a:p>
          <a:p>
            <a:r>
              <a:rPr lang="en-IN" dirty="0"/>
              <a:t>Analytics Continuum / Conundrum </a:t>
            </a:r>
            <a:endParaRPr lang="en-IN" dirty="0" smtClean="0"/>
          </a:p>
          <a:p>
            <a:r>
              <a:rPr lang="en-IN" dirty="0" smtClean="0"/>
              <a:t>Descriptive </a:t>
            </a:r>
            <a:r>
              <a:rPr lang="en-IN" dirty="0"/>
              <a:t>Analytics</a:t>
            </a:r>
          </a:p>
          <a:p>
            <a:r>
              <a:rPr lang="en-IN" dirty="0"/>
              <a:t>Predictive Analytics </a:t>
            </a:r>
          </a:p>
          <a:p>
            <a:r>
              <a:rPr lang="en-IN" dirty="0"/>
              <a:t>Prescriptive Analytics</a:t>
            </a:r>
          </a:p>
          <a:p>
            <a:r>
              <a:rPr lang="en-IN" dirty="0" smtClean="0"/>
              <a:t>A </a:t>
            </a:r>
            <a:r>
              <a:rPr lang="en-IN" dirty="0"/>
              <a:t>walk up the continuum with </a:t>
            </a:r>
            <a:r>
              <a:rPr lang="en-IN" dirty="0" smtClean="0"/>
              <a:t>examples</a:t>
            </a:r>
            <a:endParaRPr lang="en-IN" dirty="0"/>
          </a:p>
          <a:p>
            <a:r>
              <a:rPr lang="en-IN" dirty="0"/>
              <a:t>Key takeaways</a:t>
            </a:r>
          </a:p>
          <a:p>
            <a:r>
              <a:rPr lang="en-IN" dirty="0"/>
              <a:t>References and links</a:t>
            </a:r>
          </a:p>
          <a:p>
            <a:endParaRPr lang="en-IN" dirty="0"/>
          </a:p>
          <a:p>
            <a:endParaRPr lang="en-IN" dirty="0"/>
          </a:p>
          <a:p>
            <a:endParaRPr lang="en-IN" dirty="0"/>
          </a:p>
        </p:txBody>
      </p:sp>
    </p:spTree>
    <p:extLst>
      <p:ext uri="{BB962C8B-B14F-4D97-AF65-F5344CB8AC3E}">
        <p14:creationId xmlns:p14="http://schemas.microsoft.com/office/powerpoint/2010/main" val="28056010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263880" y="0"/>
            <a:ext cx="9783529" cy="928762"/>
          </a:xfrm>
        </p:spPr>
        <p:txBody>
          <a:bodyPr/>
          <a:lstStyle/>
          <a:p>
            <a:r>
              <a:rPr lang="en-IN" dirty="0"/>
              <a:t>About me</a:t>
            </a:r>
          </a:p>
        </p:txBody>
      </p:sp>
      <p:sp>
        <p:nvSpPr>
          <p:cNvPr id="3" name="Content Placeholder 2">
            <a:extLst>
              <a:ext uri="{FF2B5EF4-FFF2-40B4-BE49-F238E27FC236}">
                <a16:creationId xmlns:a16="http://schemas.microsoft.com/office/drawing/2014/main" xmlns="" id="{05388B40-3D0B-4DC4-82DD-3DFDFF091185}"/>
              </a:ext>
            </a:extLst>
          </p:cNvPr>
          <p:cNvSpPr>
            <a:spLocks noGrp="1"/>
          </p:cNvSpPr>
          <p:nvPr>
            <p:ph idx="1"/>
          </p:nvPr>
        </p:nvSpPr>
        <p:spPr>
          <a:xfrm>
            <a:off x="1263881" y="934373"/>
            <a:ext cx="9783528" cy="4989254"/>
          </a:xfrm>
        </p:spPr>
        <p:txBody>
          <a:bodyPr>
            <a:normAutofit fontScale="85000" lnSpcReduction="20000"/>
          </a:bodyPr>
          <a:lstStyle/>
          <a:p>
            <a:r>
              <a:rPr lang="en-IN" dirty="0"/>
              <a:t>14+ years of experience building analytics solutions primarily in Semiconductor Manufacturing and Supply Chain Management</a:t>
            </a:r>
          </a:p>
          <a:p>
            <a:r>
              <a:rPr lang="en-IN" dirty="0"/>
              <a:t>Currently leading a small team that does “Decision Engineering”</a:t>
            </a:r>
          </a:p>
          <a:p>
            <a:r>
              <a:rPr lang="en-IN" dirty="0"/>
              <a:t>Primary focus </a:t>
            </a:r>
          </a:p>
          <a:p>
            <a:pPr lvl="1"/>
            <a:r>
              <a:rPr lang="en-IN" dirty="0"/>
              <a:t>Simulation in Operations Research =&gt; Descriptive Analytics!</a:t>
            </a:r>
          </a:p>
          <a:p>
            <a:pPr lvl="1"/>
            <a:r>
              <a:rPr lang="en-IN" dirty="0"/>
              <a:t>Machine Learning / Data Science =&gt; Predictive Analytics!</a:t>
            </a:r>
          </a:p>
          <a:p>
            <a:pPr lvl="1"/>
            <a:r>
              <a:rPr lang="en-IN" dirty="0"/>
              <a:t>Mathematical Optimization (Linear Programming) Algorithms =&gt; Prescriptive Analytics!</a:t>
            </a:r>
          </a:p>
          <a:p>
            <a:pPr lvl="1"/>
            <a:r>
              <a:rPr lang="en-IN" dirty="0"/>
              <a:t>Metaheuristics (nature-inspired) Algorithms =&gt; Prescriptive Analytics!</a:t>
            </a:r>
          </a:p>
          <a:p>
            <a:r>
              <a:rPr lang="en-IN" dirty="0"/>
              <a:t>Interests</a:t>
            </a:r>
          </a:p>
          <a:p>
            <a:pPr lvl="1"/>
            <a:r>
              <a:rPr lang="en-IN" dirty="0"/>
              <a:t>Internet of things (hacked around a bit) – Neurocognitive IoT, Smart Homes</a:t>
            </a:r>
          </a:p>
          <a:p>
            <a:pPr lvl="1"/>
            <a:r>
              <a:rPr lang="en-IN" dirty="0"/>
              <a:t>Computer Vision – CNNs for object / character recognition</a:t>
            </a:r>
          </a:p>
          <a:p>
            <a:pPr lvl="1"/>
            <a:r>
              <a:rPr lang="en-IN" dirty="0"/>
              <a:t>Competitive problem solving – Operations Research (</a:t>
            </a:r>
            <a:r>
              <a:rPr lang="en-IN" dirty="0">
                <a:hlinkClick r:id="rId2"/>
              </a:rPr>
              <a:t>www.puzzlor.com</a:t>
            </a:r>
            <a:r>
              <a:rPr lang="en-IN" dirty="0"/>
              <a:t>, </a:t>
            </a:r>
            <a:r>
              <a:rPr lang="en-IN" dirty="0">
                <a:hlinkClick r:id="rId3"/>
              </a:rPr>
              <a:t>https://careers.3ds.com/puzzle-quintiq</a:t>
            </a:r>
            <a:r>
              <a:rPr lang="en-IN" dirty="0"/>
              <a:t>) &amp; Machine Learning (</a:t>
            </a:r>
            <a:r>
              <a:rPr lang="en-IN" dirty="0">
                <a:hlinkClick r:id="rId4"/>
              </a:rPr>
              <a:t>www.kaggle.com</a:t>
            </a:r>
            <a:r>
              <a:rPr lang="en-IN" dirty="0"/>
              <a:t>)</a:t>
            </a:r>
          </a:p>
          <a:p>
            <a:endParaRPr lang="en-IN" dirty="0"/>
          </a:p>
          <a:p>
            <a:endParaRPr lang="en-IN" dirty="0"/>
          </a:p>
        </p:txBody>
      </p:sp>
    </p:spTree>
    <p:extLst>
      <p:ext uri="{BB962C8B-B14F-4D97-AF65-F5344CB8AC3E}">
        <p14:creationId xmlns:p14="http://schemas.microsoft.com/office/powerpoint/2010/main" val="29402004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263880" y="0"/>
            <a:ext cx="9783529" cy="928762"/>
          </a:xfrm>
        </p:spPr>
        <p:txBody>
          <a:bodyPr/>
          <a:lstStyle/>
          <a:p>
            <a:r>
              <a:rPr lang="en-IN" dirty="0"/>
              <a:t>TERMS DEMYSTIFIED</a:t>
            </a:r>
          </a:p>
        </p:txBody>
      </p:sp>
      <p:graphicFrame>
        <p:nvGraphicFramePr>
          <p:cNvPr id="5" name="Table 4">
            <a:extLst>
              <a:ext uri="{FF2B5EF4-FFF2-40B4-BE49-F238E27FC236}">
                <a16:creationId xmlns:a16="http://schemas.microsoft.com/office/drawing/2014/main" xmlns="" id="{FB554F61-D906-4FFE-B31D-3E6D467E88A1}"/>
              </a:ext>
            </a:extLst>
          </p:cNvPr>
          <p:cNvGraphicFramePr>
            <a:graphicFrameLocks noGrp="1"/>
          </p:cNvGraphicFramePr>
          <p:nvPr>
            <p:extLst>
              <p:ext uri="{D42A27DB-BD31-4B8C-83A1-F6EECF244321}">
                <p14:modId xmlns:p14="http://schemas.microsoft.com/office/powerpoint/2010/main" val="654161684"/>
              </p:ext>
            </p:extLst>
          </p:nvPr>
        </p:nvGraphicFramePr>
        <p:xfrm>
          <a:off x="1313496" y="808306"/>
          <a:ext cx="9993381" cy="5365199"/>
        </p:xfrm>
        <a:graphic>
          <a:graphicData uri="http://schemas.openxmlformats.org/drawingml/2006/table">
            <a:tbl>
              <a:tblPr firstRow="1" bandRow="1">
                <a:tableStyleId>{073A0DAA-6AF3-43AB-8588-CEC1D06C72B9}</a:tableStyleId>
              </a:tblPr>
              <a:tblGrid>
                <a:gridCol w="3331127">
                  <a:extLst>
                    <a:ext uri="{9D8B030D-6E8A-4147-A177-3AD203B41FA5}">
                      <a16:colId xmlns:a16="http://schemas.microsoft.com/office/drawing/2014/main" xmlns="" val="3092218574"/>
                    </a:ext>
                  </a:extLst>
                </a:gridCol>
                <a:gridCol w="3331127">
                  <a:extLst>
                    <a:ext uri="{9D8B030D-6E8A-4147-A177-3AD203B41FA5}">
                      <a16:colId xmlns:a16="http://schemas.microsoft.com/office/drawing/2014/main" xmlns="" val="334182267"/>
                    </a:ext>
                  </a:extLst>
                </a:gridCol>
                <a:gridCol w="3331127">
                  <a:extLst>
                    <a:ext uri="{9D8B030D-6E8A-4147-A177-3AD203B41FA5}">
                      <a16:colId xmlns:a16="http://schemas.microsoft.com/office/drawing/2014/main" xmlns="" val="2458408018"/>
                    </a:ext>
                  </a:extLst>
                </a:gridCol>
              </a:tblGrid>
              <a:tr h="402501">
                <a:tc>
                  <a:txBody>
                    <a:bodyPr/>
                    <a:lstStyle/>
                    <a:p>
                      <a:r>
                        <a:rPr lang="en-IN" sz="1400" dirty="0"/>
                        <a:t>Data Analysis</a:t>
                      </a:r>
                    </a:p>
                  </a:txBody>
                  <a:tcPr/>
                </a:tc>
                <a:tc>
                  <a:txBody>
                    <a:bodyPr/>
                    <a:lstStyle/>
                    <a:p>
                      <a:r>
                        <a:rPr lang="en-IN" sz="1400" dirty="0"/>
                        <a:t>Data Analytics</a:t>
                      </a:r>
                    </a:p>
                  </a:txBody>
                  <a:tcPr/>
                </a:tc>
                <a:tc>
                  <a:txBody>
                    <a:bodyPr/>
                    <a:lstStyle/>
                    <a:p>
                      <a:r>
                        <a:rPr lang="en-IN" sz="1400" dirty="0"/>
                        <a:t>Data Science</a:t>
                      </a:r>
                    </a:p>
                  </a:txBody>
                  <a:tcPr/>
                </a:tc>
                <a:extLst>
                  <a:ext uri="{0D108BD9-81ED-4DB2-BD59-A6C34878D82A}">
                    <a16:rowId xmlns:a16="http://schemas.microsoft.com/office/drawing/2014/main" xmlns="" val="3183559500"/>
                  </a:ext>
                </a:extLst>
              </a:tr>
              <a:tr h="3804458">
                <a:tc>
                  <a:txBody>
                    <a:bodyPr/>
                    <a:lstStyle/>
                    <a:p>
                      <a:r>
                        <a:rPr lang="en-US" sz="1400" dirty="0"/>
                        <a:t>The process of collection, manipulation, transformation, arrangement and examination of data. Can be broken down into:</a:t>
                      </a:r>
                    </a:p>
                    <a:p>
                      <a:endParaRPr lang="en-US" sz="1400" dirty="0"/>
                    </a:p>
                    <a:p>
                      <a:pPr marL="342900" indent="-342900">
                        <a:buAutoNum type="arabicParenR"/>
                      </a:pPr>
                      <a:r>
                        <a:rPr lang="en-US" sz="1400" dirty="0"/>
                        <a:t>Gathering data</a:t>
                      </a:r>
                    </a:p>
                    <a:p>
                      <a:pPr marL="342900" indent="-342900">
                        <a:buAutoNum type="arabicParenR"/>
                      </a:pPr>
                      <a:r>
                        <a:rPr lang="en-US" sz="1400" dirty="0"/>
                        <a:t>Manipulate and transform the data into comprehensible formats</a:t>
                      </a:r>
                    </a:p>
                    <a:p>
                      <a:pPr marL="342900" indent="-342900">
                        <a:buAutoNum type="arabicParenR"/>
                      </a:pPr>
                      <a:r>
                        <a:rPr lang="en-US" sz="1400" dirty="0"/>
                        <a:t>Separating data into component parts</a:t>
                      </a:r>
                    </a:p>
                    <a:p>
                      <a:pPr marL="342900" indent="-342900">
                        <a:buAutoNum type="arabicParenR"/>
                      </a:pPr>
                      <a:r>
                        <a:rPr lang="en-US" sz="1400" dirty="0"/>
                        <a:t>Data exploration &amp; evaluation</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400" dirty="0"/>
                        <a:t>Examining the data for insights</a:t>
                      </a:r>
                    </a:p>
                  </a:txBody>
                  <a:tcPr/>
                </a:tc>
                <a:tc>
                  <a:txBody>
                    <a:bodyPr/>
                    <a:lstStyle/>
                    <a:p>
                      <a:r>
                        <a:rPr lang="en-US" sz="1400" kern="1200" dirty="0">
                          <a:solidFill>
                            <a:schemeClr val="dk1"/>
                          </a:solidFill>
                          <a:latin typeface="+mn-lt"/>
                          <a:ea typeface="+mn-ea"/>
                          <a:cs typeface="+mn-cs"/>
                        </a:rPr>
                        <a:t>A broader term that includes data analysis as necessary subcomponent. Analytics defines the science behind the analysis. The science means understanding the cognitive processes (the mechanics or algorithms) an analyst uses to understand problems and explore data in meaningful ways to derive insights. Analytics also includes data extract, transform, and load; specific tools, techniques, and methods; and how to successfully communicate results. </a:t>
                      </a:r>
                      <a:r>
                        <a:rPr lang="en-US" sz="1400" dirty="0"/>
                        <a:t/>
                      </a:r>
                      <a:br>
                        <a:rPr lang="en-US" sz="1400" dirty="0"/>
                      </a:br>
                      <a:endParaRPr lang="en-IN" sz="1400" dirty="0"/>
                    </a:p>
                  </a:txBody>
                  <a:tcPr/>
                </a:tc>
                <a:tc>
                  <a:txBody>
                    <a:bodyPr/>
                    <a:lstStyle/>
                    <a:p>
                      <a:r>
                        <a:rPr lang="en-US" sz="1400" kern="1200" dirty="0">
                          <a:solidFill>
                            <a:schemeClr val="dk1"/>
                          </a:solidFill>
                          <a:latin typeface="+mn-lt"/>
                          <a:ea typeface="+mn-ea"/>
                          <a:cs typeface="+mn-cs"/>
                        </a:rPr>
                        <a:t>A combination of mathematics, statistics, programming, the context of the problem being solved, ingenious ways of capturing data and extraction of valuable knowledge / information from data. It is geared toward helping individuals and organizations make better decisions from stored, consumed and managed data. Data science was formerly known as </a:t>
                      </a:r>
                      <a:r>
                        <a:rPr lang="en-US" sz="1400" kern="1200" dirty="0" err="1">
                          <a:solidFill>
                            <a:schemeClr val="dk1"/>
                          </a:solidFill>
                          <a:latin typeface="+mn-lt"/>
                          <a:ea typeface="+mn-ea"/>
                          <a:cs typeface="+mn-cs"/>
                        </a:rPr>
                        <a:t>datalogy</a:t>
                      </a:r>
                      <a:r>
                        <a:rPr lang="en-US" sz="1400" kern="1200" dirty="0">
                          <a:solidFill>
                            <a:schemeClr val="dk1"/>
                          </a:solidFill>
                          <a:latin typeface="+mn-lt"/>
                          <a:ea typeface="+mn-ea"/>
                          <a:cs typeface="+mn-cs"/>
                        </a:rPr>
                        <a:t>.</a:t>
                      </a:r>
                    </a:p>
                  </a:txBody>
                  <a:tcPr/>
                </a:tc>
                <a:extLst>
                  <a:ext uri="{0D108BD9-81ED-4DB2-BD59-A6C34878D82A}">
                    <a16:rowId xmlns:a16="http://schemas.microsoft.com/office/drawing/2014/main" xmlns="" val="403432023"/>
                  </a:ext>
                </a:extLst>
              </a:tr>
              <a:tr h="1157878">
                <a:tc>
                  <a:txBody>
                    <a:bodyPr/>
                    <a:lstStyle/>
                    <a:p>
                      <a:r>
                        <a:rPr lang="en-US" sz="1400" b="1" i="1" dirty="0"/>
                        <a:t>Analysis </a:t>
                      </a:r>
                      <a:r>
                        <a:rPr lang="en-US" sz="1400" kern="1200" dirty="0">
                          <a:solidFill>
                            <a:schemeClr val="dk1"/>
                          </a:solidFill>
                          <a:latin typeface="+mn-lt"/>
                          <a:ea typeface="+mn-ea"/>
                          <a:cs typeface="+mn-cs"/>
                        </a:rPr>
                        <a:t>is separating out a whole entity into parts, study the parts individually and their relationships with one another</a:t>
                      </a:r>
                      <a:endParaRPr lang="en-IN" sz="1400" kern="1200" dirty="0">
                        <a:solidFill>
                          <a:schemeClr val="dk1"/>
                        </a:solidFill>
                        <a:latin typeface="+mn-lt"/>
                        <a:ea typeface="+mn-ea"/>
                        <a:cs typeface="+mn-cs"/>
                      </a:endParaRPr>
                    </a:p>
                  </a:txBody>
                  <a:tcPr/>
                </a:tc>
                <a:tc>
                  <a:txBody>
                    <a:bodyPr/>
                    <a:lstStyle/>
                    <a:p>
                      <a:r>
                        <a:rPr lang="en-US" sz="1400" b="1" i="1" dirty="0"/>
                        <a:t>Analytics </a:t>
                      </a:r>
                      <a:r>
                        <a:rPr lang="en-US" sz="1400" kern="1200" dirty="0">
                          <a:solidFill>
                            <a:schemeClr val="dk1"/>
                          </a:solidFill>
                          <a:latin typeface="+mn-lt"/>
                          <a:ea typeface="+mn-ea"/>
                          <a:cs typeface="+mn-cs"/>
                        </a:rPr>
                        <a:t>is the principle or logic that drives the analysis </a:t>
                      </a:r>
                      <a:endParaRPr lang="en-IN" sz="1400" kern="1200" dirty="0">
                        <a:solidFill>
                          <a:schemeClr val="dk1"/>
                        </a:solidFill>
                        <a:latin typeface="+mn-lt"/>
                        <a:ea typeface="+mn-ea"/>
                        <a:cs typeface="+mn-cs"/>
                      </a:endParaRPr>
                    </a:p>
                  </a:txBody>
                  <a:tcPr/>
                </a:tc>
                <a:tc>
                  <a:txBody>
                    <a:bodyPr/>
                    <a:lstStyle/>
                    <a:p>
                      <a:r>
                        <a:rPr lang="en-IN" sz="1400" b="1" i="1" kern="1200" dirty="0">
                          <a:solidFill>
                            <a:schemeClr val="dk1"/>
                          </a:solidFill>
                          <a:latin typeface="+mn-lt"/>
                          <a:ea typeface="+mn-ea"/>
                          <a:cs typeface="+mn-cs"/>
                        </a:rPr>
                        <a:t>Science</a:t>
                      </a:r>
                      <a:r>
                        <a:rPr lang="en-IN" sz="1400" kern="1200" dirty="0">
                          <a:solidFill>
                            <a:schemeClr val="dk1"/>
                          </a:solidFill>
                          <a:latin typeface="+mn-lt"/>
                          <a:ea typeface="+mn-ea"/>
                          <a:cs typeface="+mn-cs"/>
                        </a:rPr>
                        <a:t> is the </a:t>
                      </a:r>
                      <a:r>
                        <a:rPr lang="en-US" sz="1400" kern="1200" dirty="0">
                          <a:solidFill>
                            <a:schemeClr val="dk1"/>
                          </a:solidFill>
                          <a:latin typeface="+mn-lt"/>
                          <a:ea typeface="+mn-ea"/>
                          <a:cs typeface="+mn-cs"/>
                        </a:rPr>
                        <a:t>systematic knowledge of a system gained through observation and experimentation using stipulated methods or techniques </a:t>
                      </a:r>
                      <a:endParaRPr lang="en-IN" sz="1400" kern="1200" dirty="0">
                        <a:solidFill>
                          <a:schemeClr val="dk1"/>
                        </a:solidFill>
                        <a:latin typeface="+mn-lt"/>
                        <a:ea typeface="+mn-ea"/>
                        <a:cs typeface="+mn-cs"/>
                      </a:endParaRPr>
                    </a:p>
                  </a:txBody>
                  <a:tcPr/>
                </a:tc>
                <a:extLst>
                  <a:ext uri="{0D108BD9-81ED-4DB2-BD59-A6C34878D82A}">
                    <a16:rowId xmlns:a16="http://schemas.microsoft.com/office/drawing/2014/main" xmlns="" val="3624693799"/>
                  </a:ext>
                </a:extLst>
              </a:tr>
            </a:tbl>
          </a:graphicData>
        </a:graphic>
      </p:graphicFrame>
    </p:spTree>
    <p:extLst>
      <p:ext uri="{BB962C8B-B14F-4D97-AF65-F5344CB8AC3E}">
        <p14:creationId xmlns:p14="http://schemas.microsoft.com/office/powerpoint/2010/main" val="36601044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263880" y="0"/>
            <a:ext cx="9783529" cy="928762"/>
          </a:xfrm>
        </p:spPr>
        <p:txBody>
          <a:bodyPr>
            <a:normAutofit fontScale="90000"/>
          </a:bodyPr>
          <a:lstStyle/>
          <a:p>
            <a:r>
              <a:rPr lang="en-IN" dirty="0"/>
              <a:t>THE TOPIC – FROM DATA TO DECISIONS #1/3</a:t>
            </a:r>
          </a:p>
        </p:txBody>
      </p:sp>
      <p:sp>
        <p:nvSpPr>
          <p:cNvPr id="6" name="Content Placeholder 2">
            <a:extLst>
              <a:ext uri="{FF2B5EF4-FFF2-40B4-BE49-F238E27FC236}">
                <a16:creationId xmlns:a16="http://schemas.microsoft.com/office/drawing/2014/main" xmlns="" id="{F6E0FE9B-D2B5-42F4-98A4-644F1574FBBB}"/>
              </a:ext>
            </a:extLst>
          </p:cNvPr>
          <p:cNvSpPr>
            <a:spLocks noGrp="1"/>
          </p:cNvSpPr>
          <p:nvPr>
            <p:ph idx="1"/>
          </p:nvPr>
        </p:nvSpPr>
        <p:spPr>
          <a:xfrm>
            <a:off x="1263881" y="934373"/>
            <a:ext cx="9783528" cy="4989254"/>
          </a:xfrm>
        </p:spPr>
        <p:txBody>
          <a:bodyPr>
            <a:normAutofit fontScale="92500" lnSpcReduction="20000"/>
          </a:bodyPr>
          <a:lstStyle/>
          <a:p>
            <a:r>
              <a:rPr lang="en-IN" dirty="0"/>
              <a:t>Decision / Management Science – how do I answer these questions? </a:t>
            </a:r>
          </a:p>
          <a:p>
            <a:pPr lvl="1"/>
            <a:r>
              <a:rPr lang="en-US" dirty="0"/>
              <a:t>Who will be my customers and how many?</a:t>
            </a:r>
          </a:p>
          <a:p>
            <a:pPr lvl="1"/>
            <a:r>
              <a:rPr lang="en-US" dirty="0"/>
              <a:t>What will be my demand for the next year (and beyond)?</a:t>
            </a:r>
          </a:p>
          <a:p>
            <a:pPr lvl="1"/>
            <a:r>
              <a:rPr lang="en-US" dirty="0"/>
              <a:t>What should be my product(s) lines?</a:t>
            </a:r>
          </a:p>
          <a:p>
            <a:pPr lvl="1"/>
            <a:r>
              <a:rPr lang="en-US" dirty="0"/>
              <a:t>How many facilities should I open and where? </a:t>
            </a:r>
          </a:p>
          <a:p>
            <a:pPr lvl="1"/>
            <a:r>
              <a:rPr lang="en-US" dirty="0"/>
              <a:t>For supply chains -</a:t>
            </a:r>
          </a:p>
          <a:p>
            <a:pPr lvl="2"/>
            <a:r>
              <a:rPr lang="en-US" dirty="0"/>
              <a:t>What transportation option should I use? </a:t>
            </a:r>
          </a:p>
          <a:p>
            <a:pPr lvl="2"/>
            <a:r>
              <a:rPr lang="en-US" dirty="0"/>
              <a:t>How should I trade-off service and cost? </a:t>
            </a:r>
          </a:p>
          <a:p>
            <a:pPr lvl="2"/>
            <a:r>
              <a:rPr lang="en-US" dirty="0"/>
              <a:t>Where should I source my raw material from? </a:t>
            </a:r>
          </a:p>
          <a:p>
            <a:pPr lvl="2"/>
            <a:r>
              <a:rPr lang="en-US" dirty="0"/>
              <a:t>How much inventory should I have? </a:t>
            </a:r>
          </a:p>
          <a:p>
            <a:r>
              <a:rPr lang="en-US" dirty="0"/>
              <a:t>We have abundant historical data, a plethora of techniques, algorithms, research and latest developments; still unable to answer the above questions “confidently”</a:t>
            </a:r>
            <a:endParaRPr lang="en-IN" dirty="0"/>
          </a:p>
          <a:p>
            <a:endParaRPr lang="en-IN" dirty="0"/>
          </a:p>
        </p:txBody>
      </p:sp>
    </p:spTree>
    <p:extLst>
      <p:ext uri="{BB962C8B-B14F-4D97-AF65-F5344CB8AC3E}">
        <p14:creationId xmlns:p14="http://schemas.microsoft.com/office/powerpoint/2010/main" val="20301340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5388B40-3D0B-4DC4-82DD-3DFDFF091185}"/>
              </a:ext>
            </a:extLst>
          </p:cNvPr>
          <p:cNvSpPr>
            <a:spLocks noGrp="1"/>
          </p:cNvSpPr>
          <p:nvPr>
            <p:ph idx="1"/>
          </p:nvPr>
        </p:nvSpPr>
        <p:spPr>
          <a:xfrm>
            <a:off x="330631" y="14176"/>
            <a:ext cx="5692747" cy="6267992"/>
          </a:xfrm>
        </p:spPr>
        <p:txBody>
          <a:bodyPr anchor="ctr">
            <a:normAutofit/>
          </a:bodyPr>
          <a:lstStyle/>
          <a:p>
            <a:pPr marL="0" indent="0">
              <a:lnSpc>
                <a:spcPct val="110000"/>
              </a:lnSpc>
              <a:buNone/>
            </a:pPr>
            <a:r>
              <a:rPr lang="en-IN" sz="1800" dirty="0"/>
              <a:t>       </a:t>
            </a:r>
          </a:p>
          <a:p>
            <a:pPr marL="0" indent="0">
              <a:lnSpc>
                <a:spcPct val="110000"/>
              </a:lnSpc>
              <a:buNone/>
            </a:pPr>
            <a:r>
              <a:rPr lang="en-IN" sz="1800" dirty="0"/>
              <a:t>       </a:t>
            </a:r>
            <a:r>
              <a:rPr lang="en-IN" sz="2000" b="1" dirty="0"/>
              <a:t>Reasons for this decision gap?</a:t>
            </a:r>
          </a:p>
          <a:p>
            <a:pPr lvl="1" algn="just">
              <a:lnSpc>
                <a:spcPct val="110000"/>
              </a:lnSpc>
            </a:pPr>
            <a:r>
              <a:rPr lang="en-US" sz="1400" b="1" dirty="0"/>
              <a:t>Models and algorithms are mostly </a:t>
            </a:r>
            <a:r>
              <a:rPr lang="en-US" sz="1400" b="1" dirty="0" err="1"/>
              <a:t>blackbox</a:t>
            </a:r>
            <a:r>
              <a:rPr lang="en-US" sz="1400" dirty="0"/>
              <a:t> – specifically neural networks and complex ensemble models. Unexplainable predictions or un-interpretable results</a:t>
            </a:r>
          </a:p>
          <a:p>
            <a:pPr lvl="1" algn="just">
              <a:lnSpc>
                <a:spcPct val="110000"/>
              </a:lnSpc>
            </a:pPr>
            <a:r>
              <a:rPr lang="en-US" sz="1400" b="1" dirty="0"/>
              <a:t>Causal inference </a:t>
            </a:r>
            <a:r>
              <a:rPr lang="en-US" sz="1400" dirty="0"/>
              <a:t>– Models are usually based on correlation. Correlation does not imply causation. For business decisions, I need “cause &amp; effect”; read as Sensitivity Analysis (SA)</a:t>
            </a:r>
          </a:p>
          <a:p>
            <a:pPr lvl="1" algn="just">
              <a:lnSpc>
                <a:spcPct val="110000"/>
              </a:lnSpc>
            </a:pPr>
            <a:r>
              <a:rPr lang="en-US" sz="1400" b="1" dirty="0"/>
              <a:t>Magnitude of uncertainty </a:t>
            </a:r>
            <a:r>
              <a:rPr lang="en-US" sz="1400" dirty="0"/>
              <a:t>– I added regularization, dropouts, etc., but did my model generalize well for actual scenarios? Point decisions are arrived at either using Maximum Likelihood Estimates (MLE) or optimizing a cost function</a:t>
            </a:r>
          </a:p>
          <a:p>
            <a:pPr lvl="1" algn="just">
              <a:lnSpc>
                <a:spcPct val="110000"/>
              </a:lnSpc>
            </a:pPr>
            <a:r>
              <a:rPr lang="en-US" sz="1400" b="1" dirty="0"/>
              <a:t>External factors </a:t>
            </a:r>
            <a:r>
              <a:rPr lang="en-US" sz="1400" dirty="0"/>
              <a:t>– Models mostly account for known, linear, direct interactions</a:t>
            </a:r>
          </a:p>
          <a:p>
            <a:pPr lvl="1" algn="just">
              <a:lnSpc>
                <a:spcPct val="110000"/>
              </a:lnSpc>
            </a:pPr>
            <a:r>
              <a:rPr lang="en-US" sz="1400" b="1" dirty="0"/>
              <a:t>Not comprehending all restraints </a:t>
            </a:r>
            <a:r>
              <a:rPr lang="en-US" sz="1400" dirty="0"/>
              <a:t>– Most business decisions are made under cost, time and effort restraints. Models don’t account for these unknowns</a:t>
            </a:r>
          </a:p>
          <a:p>
            <a:pPr lvl="1">
              <a:lnSpc>
                <a:spcPct val="110000"/>
              </a:lnSpc>
            </a:pPr>
            <a:endParaRPr lang="en-US" sz="1400" dirty="0"/>
          </a:p>
        </p:txBody>
      </p:sp>
      <p:sp>
        <p:nvSpPr>
          <p:cNvPr id="42" name="Title 1">
            <a:extLst>
              <a:ext uri="{FF2B5EF4-FFF2-40B4-BE49-F238E27FC236}">
                <a16:creationId xmlns:a16="http://schemas.microsoft.com/office/drawing/2014/main" xmlns="" id="{B7A888BE-4188-4AF1-A040-6026BCC00DA4}"/>
              </a:ext>
            </a:extLst>
          </p:cNvPr>
          <p:cNvSpPr>
            <a:spLocks noGrp="1"/>
          </p:cNvSpPr>
          <p:nvPr>
            <p:ph type="title"/>
          </p:nvPr>
        </p:nvSpPr>
        <p:spPr>
          <a:xfrm>
            <a:off x="1263880" y="0"/>
            <a:ext cx="9783529" cy="928762"/>
          </a:xfrm>
        </p:spPr>
        <p:txBody>
          <a:bodyPr>
            <a:normAutofit fontScale="90000"/>
          </a:bodyPr>
          <a:lstStyle/>
          <a:p>
            <a:r>
              <a:rPr lang="en-IN" dirty="0"/>
              <a:t>THE TOPIC – FROM DATA TO DECISIONS #2/3</a:t>
            </a:r>
          </a:p>
        </p:txBody>
      </p:sp>
      <p:grpSp>
        <p:nvGrpSpPr>
          <p:cNvPr id="61" name="Group 60">
            <a:extLst>
              <a:ext uri="{FF2B5EF4-FFF2-40B4-BE49-F238E27FC236}">
                <a16:creationId xmlns:a16="http://schemas.microsoft.com/office/drawing/2014/main" xmlns="" id="{C31522BF-5703-4021-B469-07F902DBFFDB}"/>
              </a:ext>
            </a:extLst>
          </p:cNvPr>
          <p:cNvGrpSpPr/>
          <p:nvPr/>
        </p:nvGrpSpPr>
        <p:grpSpPr>
          <a:xfrm>
            <a:off x="6094419" y="1451499"/>
            <a:ext cx="5409293" cy="3541713"/>
            <a:chOff x="5985933" y="1658143"/>
            <a:chExt cx="5409293" cy="3541713"/>
          </a:xfrm>
        </p:grpSpPr>
        <p:pic>
          <p:nvPicPr>
            <p:cNvPr id="5" name="Picture 4">
              <a:extLst>
                <a:ext uri="{FF2B5EF4-FFF2-40B4-BE49-F238E27FC236}">
                  <a16:creationId xmlns:a16="http://schemas.microsoft.com/office/drawing/2014/main" xmlns="" id="{7A546425-0563-4871-B408-A155AF606E53}"/>
                </a:ext>
              </a:extLst>
            </p:cNvPr>
            <p:cNvPicPr>
              <a:picLocks noChangeAspect="1"/>
            </p:cNvPicPr>
            <p:nvPr/>
          </p:nvPicPr>
          <p:blipFill rotWithShape="1">
            <a:blip r:embed="rId4"/>
            <a:srcRect t="5792" r="3" b="3"/>
            <a:stretch/>
          </p:blipFill>
          <p:spPr>
            <a:xfrm>
              <a:off x="5985933" y="1658143"/>
              <a:ext cx="5409293" cy="3541713"/>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58" name="Group 57">
              <a:extLst>
                <a:ext uri="{FF2B5EF4-FFF2-40B4-BE49-F238E27FC236}">
                  <a16:creationId xmlns:a16="http://schemas.microsoft.com/office/drawing/2014/main" xmlns="" id="{F8310036-C6D3-4C51-A167-64F0F2F6BCEA}"/>
                </a:ext>
              </a:extLst>
            </p:cNvPr>
            <p:cNvGrpSpPr/>
            <p:nvPr/>
          </p:nvGrpSpPr>
          <p:grpSpPr>
            <a:xfrm>
              <a:off x="5985933" y="2191619"/>
              <a:ext cx="914400" cy="1041244"/>
              <a:chOff x="5985933" y="2191619"/>
              <a:chExt cx="914400" cy="1041244"/>
            </a:xfrm>
          </p:grpSpPr>
          <p:pic>
            <p:nvPicPr>
              <p:cNvPr id="9" name="Graphic 8" descr="Bar chart">
                <a:extLst>
                  <a:ext uri="{FF2B5EF4-FFF2-40B4-BE49-F238E27FC236}">
                    <a16:creationId xmlns:a16="http://schemas.microsoft.com/office/drawing/2014/main" xmlns="" id="{DEFEFAC3-D62F-40B2-BC3E-3F05E626D7F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985933" y="2191619"/>
                <a:ext cx="914400" cy="914400"/>
              </a:xfrm>
              <a:prstGeom prst="rect">
                <a:avLst/>
              </a:prstGeom>
            </p:spPr>
          </p:pic>
          <p:sp>
            <p:nvSpPr>
              <p:cNvPr id="45" name="TextBox 44">
                <a:extLst>
                  <a:ext uri="{FF2B5EF4-FFF2-40B4-BE49-F238E27FC236}">
                    <a16:creationId xmlns:a16="http://schemas.microsoft.com/office/drawing/2014/main" xmlns="" id="{E7E60AEB-1A88-49AC-B93C-6FD5CEE632AE}"/>
                  </a:ext>
                </a:extLst>
              </p:cNvPr>
              <p:cNvSpPr txBox="1"/>
              <p:nvPr/>
            </p:nvSpPr>
            <p:spPr>
              <a:xfrm>
                <a:off x="6160810" y="2894309"/>
                <a:ext cx="629785" cy="338554"/>
              </a:xfrm>
              <a:prstGeom prst="rect">
                <a:avLst/>
              </a:prstGeom>
              <a:noFill/>
            </p:spPr>
            <p:txBody>
              <a:bodyPr wrap="square" rtlCol="0">
                <a:spAutoFit/>
              </a:bodyPr>
              <a:lstStyle/>
              <a:p>
                <a:r>
                  <a:rPr lang="en-IN" sz="1600" dirty="0">
                    <a:solidFill>
                      <a:schemeClr val="bg1"/>
                    </a:solidFill>
                  </a:rPr>
                  <a:t>Data</a:t>
                </a:r>
              </a:p>
            </p:txBody>
          </p:sp>
        </p:grpSp>
        <p:grpSp>
          <p:nvGrpSpPr>
            <p:cNvPr id="57" name="Group 56">
              <a:extLst>
                <a:ext uri="{FF2B5EF4-FFF2-40B4-BE49-F238E27FC236}">
                  <a16:creationId xmlns:a16="http://schemas.microsoft.com/office/drawing/2014/main" xmlns="" id="{0C79BECB-0308-4C22-8526-23E67790A070}"/>
                </a:ext>
              </a:extLst>
            </p:cNvPr>
            <p:cNvGrpSpPr/>
            <p:nvPr/>
          </p:nvGrpSpPr>
          <p:grpSpPr>
            <a:xfrm>
              <a:off x="6114327" y="1718845"/>
              <a:ext cx="1527345" cy="929974"/>
              <a:chOff x="6114327" y="1718845"/>
              <a:chExt cx="1527345" cy="929974"/>
            </a:xfrm>
          </p:grpSpPr>
          <p:pic>
            <p:nvPicPr>
              <p:cNvPr id="13" name="Graphic 12" descr="Gears">
                <a:extLst>
                  <a:ext uri="{FF2B5EF4-FFF2-40B4-BE49-F238E27FC236}">
                    <a16:creationId xmlns:a16="http://schemas.microsoft.com/office/drawing/2014/main" xmlns="" id="{3EDE9A81-08DF-498E-925A-0EF28C241F67}"/>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6727272" y="1734419"/>
                <a:ext cx="914400" cy="914400"/>
              </a:xfrm>
              <a:prstGeom prst="rect">
                <a:avLst/>
              </a:prstGeom>
            </p:spPr>
          </p:pic>
          <p:sp>
            <p:nvSpPr>
              <p:cNvPr id="46" name="TextBox 45">
                <a:extLst>
                  <a:ext uri="{FF2B5EF4-FFF2-40B4-BE49-F238E27FC236}">
                    <a16:creationId xmlns:a16="http://schemas.microsoft.com/office/drawing/2014/main" xmlns="" id="{330DBB5B-9A59-4F15-9FDC-E652A6B5DA31}"/>
                  </a:ext>
                </a:extLst>
              </p:cNvPr>
              <p:cNvSpPr txBox="1"/>
              <p:nvPr/>
            </p:nvSpPr>
            <p:spPr>
              <a:xfrm>
                <a:off x="6114327" y="1718845"/>
                <a:ext cx="1070145" cy="338554"/>
              </a:xfrm>
              <a:prstGeom prst="rect">
                <a:avLst/>
              </a:prstGeom>
              <a:noFill/>
            </p:spPr>
            <p:txBody>
              <a:bodyPr wrap="square" rtlCol="0">
                <a:spAutoFit/>
              </a:bodyPr>
              <a:lstStyle/>
              <a:p>
                <a:r>
                  <a:rPr lang="en-IN" sz="1600" dirty="0">
                    <a:solidFill>
                      <a:schemeClr val="bg1"/>
                    </a:solidFill>
                  </a:rPr>
                  <a:t>Algorithms</a:t>
                </a:r>
              </a:p>
            </p:txBody>
          </p:sp>
        </p:grpSp>
        <p:grpSp>
          <p:nvGrpSpPr>
            <p:cNvPr id="56" name="Group 55">
              <a:extLst>
                <a:ext uri="{FF2B5EF4-FFF2-40B4-BE49-F238E27FC236}">
                  <a16:creationId xmlns:a16="http://schemas.microsoft.com/office/drawing/2014/main" xmlns="" id="{D9BED9B4-E30F-46EB-BDA6-B43B62153CBD}"/>
                </a:ext>
              </a:extLst>
            </p:cNvPr>
            <p:cNvGrpSpPr/>
            <p:nvPr/>
          </p:nvGrpSpPr>
          <p:grpSpPr>
            <a:xfrm>
              <a:off x="6999392" y="2488769"/>
              <a:ext cx="1070145" cy="1098146"/>
              <a:chOff x="6999392" y="2488769"/>
              <a:chExt cx="1070145" cy="1098146"/>
            </a:xfrm>
          </p:grpSpPr>
          <p:pic>
            <p:nvPicPr>
              <p:cNvPr id="44" name="Graphic 43" descr="Head with Gears">
                <a:extLst>
                  <a:ext uri="{FF2B5EF4-FFF2-40B4-BE49-F238E27FC236}">
                    <a16:creationId xmlns:a16="http://schemas.microsoft.com/office/drawing/2014/main" xmlns="" id="{EA8FFDB9-94E7-417C-B4C0-41587F4A997E}"/>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7077265" y="2488769"/>
                <a:ext cx="914400" cy="914400"/>
              </a:xfrm>
              <a:prstGeom prst="rect">
                <a:avLst/>
              </a:prstGeom>
            </p:spPr>
          </p:pic>
          <p:sp>
            <p:nvSpPr>
              <p:cNvPr id="47" name="TextBox 46">
                <a:extLst>
                  <a:ext uri="{FF2B5EF4-FFF2-40B4-BE49-F238E27FC236}">
                    <a16:creationId xmlns:a16="http://schemas.microsoft.com/office/drawing/2014/main" xmlns="" id="{BC1B8D41-EE63-4E25-8976-75FAD1181EA8}"/>
                  </a:ext>
                </a:extLst>
              </p:cNvPr>
              <p:cNvSpPr txBox="1"/>
              <p:nvPr/>
            </p:nvSpPr>
            <p:spPr>
              <a:xfrm>
                <a:off x="6999392" y="3248361"/>
                <a:ext cx="1070145" cy="338554"/>
              </a:xfrm>
              <a:prstGeom prst="rect">
                <a:avLst/>
              </a:prstGeom>
              <a:noFill/>
            </p:spPr>
            <p:txBody>
              <a:bodyPr wrap="square" rtlCol="0">
                <a:spAutoFit/>
              </a:bodyPr>
              <a:lstStyle/>
              <a:p>
                <a:r>
                  <a:rPr lang="en-IN" sz="1600" dirty="0">
                    <a:solidFill>
                      <a:schemeClr val="bg1"/>
                    </a:solidFill>
                  </a:rPr>
                  <a:t>Techniques</a:t>
                </a:r>
              </a:p>
            </p:txBody>
          </p:sp>
        </p:grpSp>
        <p:grpSp>
          <p:nvGrpSpPr>
            <p:cNvPr id="51" name="Group 50">
              <a:extLst>
                <a:ext uri="{FF2B5EF4-FFF2-40B4-BE49-F238E27FC236}">
                  <a16:creationId xmlns:a16="http://schemas.microsoft.com/office/drawing/2014/main" xmlns="" id="{D4537B9C-B342-4CFD-8FA6-F20C388EA797}"/>
                </a:ext>
              </a:extLst>
            </p:cNvPr>
            <p:cNvGrpSpPr/>
            <p:nvPr/>
          </p:nvGrpSpPr>
          <p:grpSpPr>
            <a:xfrm>
              <a:off x="10115063" y="2317965"/>
              <a:ext cx="1070145" cy="1307668"/>
              <a:chOff x="10089232" y="2057399"/>
              <a:chExt cx="1070145" cy="1307668"/>
            </a:xfrm>
          </p:grpSpPr>
          <p:pic>
            <p:nvPicPr>
              <p:cNvPr id="49" name="Graphic 48" descr="Meeting">
                <a:extLst>
                  <a:ext uri="{FF2B5EF4-FFF2-40B4-BE49-F238E27FC236}">
                    <a16:creationId xmlns:a16="http://schemas.microsoft.com/office/drawing/2014/main" xmlns="" id="{C8AF7D60-611F-4CD1-B24B-B601534D014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0167105" y="2057399"/>
                <a:ext cx="914400" cy="914400"/>
              </a:xfrm>
              <a:prstGeom prst="rect">
                <a:avLst/>
              </a:prstGeom>
            </p:spPr>
          </p:pic>
          <p:sp>
            <p:nvSpPr>
              <p:cNvPr id="50" name="TextBox 49">
                <a:extLst>
                  <a:ext uri="{FF2B5EF4-FFF2-40B4-BE49-F238E27FC236}">
                    <a16:creationId xmlns:a16="http://schemas.microsoft.com/office/drawing/2014/main" xmlns="" id="{D0A4F249-967C-475B-88E3-774A64CDDF4C}"/>
                  </a:ext>
                </a:extLst>
              </p:cNvPr>
              <p:cNvSpPr txBox="1"/>
              <p:nvPr/>
            </p:nvSpPr>
            <p:spPr>
              <a:xfrm>
                <a:off x="10089232" y="2780292"/>
                <a:ext cx="1070145" cy="584775"/>
              </a:xfrm>
              <a:prstGeom prst="rect">
                <a:avLst/>
              </a:prstGeom>
              <a:noFill/>
            </p:spPr>
            <p:txBody>
              <a:bodyPr wrap="square" rtlCol="0">
                <a:spAutoFit/>
              </a:bodyPr>
              <a:lstStyle/>
              <a:p>
                <a:pPr algn="ctr"/>
                <a:r>
                  <a:rPr lang="en-IN" sz="1600" dirty="0">
                    <a:solidFill>
                      <a:schemeClr val="bg1"/>
                    </a:solidFill>
                  </a:rPr>
                  <a:t>Business Decisions</a:t>
                </a:r>
              </a:p>
            </p:txBody>
          </p:sp>
        </p:grpSp>
        <p:cxnSp>
          <p:nvCxnSpPr>
            <p:cNvPr id="53" name="Straight Arrow Connector 52">
              <a:extLst>
                <a:ext uri="{FF2B5EF4-FFF2-40B4-BE49-F238E27FC236}">
                  <a16:creationId xmlns:a16="http://schemas.microsoft.com/office/drawing/2014/main" xmlns="" id="{9658F632-62EB-44D1-87A6-B2A12D445B5B}"/>
                </a:ext>
              </a:extLst>
            </p:cNvPr>
            <p:cNvCxnSpPr>
              <a:cxnSpLocks/>
            </p:cNvCxnSpPr>
            <p:nvPr/>
          </p:nvCxnSpPr>
          <p:spPr>
            <a:xfrm>
              <a:off x="8198603" y="4380854"/>
              <a:ext cx="1095214" cy="0"/>
            </a:xfrm>
            <a:prstGeom prst="straightConnector1">
              <a:avLst/>
            </a:prstGeom>
            <a:ln w="12700">
              <a:solidFill>
                <a:srgbClr val="FF0000"/>
              </a:solidFill>
              <a:headEnd type="triangle"/>
              <a:tailEnd type="triangle"/>
            </a:ln>
          </p:spPr>
          <p:style>
            <a:lnRef idx="1">
              <a:schemeClr val="accent3"/>
            </a:lnRef>
            <a:fillRef idx="0">
              <a:schemeClr val="accent3"/>
            </a:fillRef>
            <a:effectRef idx="0">
              <a:schemeClr val="accent3"/>
            </a:effectRef>
            <a:fontRef idx="minor">
              <a:schemeClr val="tx1"/>
            </a:fontRef>
          </p:style>
        </p:cxnSp>
        <p:sp>
          <p:nvSpPr>
            <p:cNvPr id="59" name="TextBox 58">
              <a:extLst>
                <a:ext uri="{FF2B5EF4-FFF2-40B4-BE49-F238E27FC236}">
                  <a16:creationId xmlns:a16="http://schemas.microsoft.com/office/drawing/2014/main" xmlns="" id="{75266319-D12E-4B73-8277-728E3EE283B3}"/>
                </a:ext>
              </a:extLst>
            </p:cNvPr>
            <p:cNvSpPr txBox="1"/>
            <p:nvPr/>
          </p:nvSpPr>
          <p:spPr>
            <a:xfrm>
              <a:off x="8198603" y="4406684"/>
              <a:ext cx="1070145" cy="461665"/>
            </a:xfrm>
            <a:prstGeom prst="rect">
              <a:avLst/>
            </a:prstGeom>
            <a:noFill/>
          </p:spPr>
          <p:txBody>
            <a:bodyPr wrap="square" rtlCol="0">
              <a:spAutoFit/>
            </a:bodyPr>
            <a:lstStyle/>
            <a:p>
              <a:pPr algn="ctr"/>
              <a:r>
                <a:rPr lang="en-IN" sz="1200" dirty="0">
                  <a:solidFill>
                    <a:srgbClr val="FF0000"/>
                  </a:solidFill>
                </a:rPr>
                <a:t>Significant gap</a:t>
              </a:r>
              <a:endParaRPr lang="en-IN" sz="1600" dirty="0">
                <a:solidFill>
                  <a:srgbClr val="FF0000"/>
                </a:solidFill>
              </a:endParaRPr>
            </a:p>
          </p:txBody>
        </p:sp>
      </p:grpSp>
      <p:sp>
        <p:nvSpPr>
          <p:cNvPr id="60" name="Footer Placeholder 59">
            <a:extLst>
              <a:ext uri="{FF2B5EF4-FFF2-40B4-BE49-F238E27FC236}">
                <a16:creationId xmlns:a16="http://schemas.microsoft.com/office/drawing/2014/main" xmlns="" id="{64E43C0F-C190-48C4-AB02-EF984611C341}"/>
              </a:ext>
            </a:extLst>
          </p:cNvPr>
          <p:cNvSpPr>
            <a:spLocks noGrp="1"/>
          </p:cNvSpPr>
          <p:nvPr>
            <p:ph type="ftr" sz="quarter" idx="11"/>
          </p:nvPr>
        </p:nvSpPr>
        <p:spPr>
          <a:xfrm>
            <a:off x="4940595" y="6399536"/>
            <a:ext cx="6492077" cy="365125"/>
          </a:xfrm>
        </p:spPr>
        <p:txBody>
          <a:bodyPr/>
          <a:lstStyle/>
          <a:p>
            <a:r>
              <a:rPr lang="en-US" b="1" dirty="0"/>
              <a:t>Base image source: </a:t>
            </a:r>
            <a:r>
              <a:rPr lang="en-US" dirty="0" err="1"/>
              <a:t>ThinkStockPhotos</a:t>
            </a:r>
            <a:endParaRPr lang="en-US" dirty="0"/>
          </a:p>
          <a:p>
            <a:r>
              <a:rPr lang="en-US" b="1" dirty="0"/>
              <a:t>SOME IDEAS ADAPTED FROM: </a:t>
            </a:r>
            <a:r>
              <a:rPr lang="en-US" dirty="0"/>
              <a:t>DR. KARTHIKEYAN SANKARAN, DIRECTOR, LATENTVIEW ANALYTICS</a:t>
            </a:r>
          </a:p>
        </p:txBody>
      </p:sp>
      <p:sp>
        <p:nvSpPr>
          <p:cNvPr id="62" name="Rectangle 61">
            <a:extLst>
              <a:ext uri="{FF2B5EF4-FFF2-40B4-BE49-F238E27FC236}">
                <a16:creationId xmlns:a16="http://schemas.microsoft.com/office/drawing/2014/main" xmlns="" id="{605804FD-F498-4812-9774-1C9FBA0243AC}"/>
              </a:ext>
            </a:extLst>
          </p:cNvPr>
          <p:cNvSpPr/>
          <p:nvPr/>
        </p:nvSpPr>
        <p:spPr>
          <a:xfrm>
            <a:off x="1019643" y="5711547"/>
            <a:ext cx="7883352" cy="577081"/>
          </a:xfrm>
          <a:prstGeom prst="rect">
            <a:avLst/>
          </a:prstGeom>
        </p:spPr>
        <p:txBody>
          <a:bodyPr wrap="square">
            <a:spAutoFit/>
          </a:bodyPr>
          <a:lstStyle/>
          <a:p>
            <a:r>
              <a:rPr lang="en-IN" sz="1050" b="1" dirty="0">
                <a:solidFill>
                  <a:srgbClr val="92D050"/>
                </a:solidFill>
              </a:rPr>
              <a:t>LINKS</a:t>
            </a:r>
          </a:p>
          <a:p>
            <a:r>
              <a:rPr lang="en-IN" sz="1050" dirty="0"/>
              <a:t>MLE 	- </a:t>
            </a:r>
            <a:r>
              <a:rPr lang="en-IN" sz="1050" dirty="0">
                <a:hlinkClick r:id="rId13"/>
              </a:rPr>
              <a:t>https://medium.com/@rrfd/what-is-maximum-likelihood-estimation-examples-in-python-791153818030</a:t>
            </a:r>
          </a:p>
          <a:p>
            <a:r>
              <a:rPr lang="en-IN" sz="1050" dirty="0"/>
              <a:t>SA	- </a:t>
            </a:r>
            <a:r>
              <a:rPr lang="en-IN" sz="1050" dirty="0">
                <a:hlinkClick r:id="rId14"/>
              </a:rPr>
              <a:t>http://dpannell.fnas.uwa.edu.au/dpap971f.htm</a:t>
            </a:r>
            <a:endParaRPr lang="en-IN" sz="1050" dirty="0"/>
          </a:p>
        </p:txBody>
      </p:sp>
    </p:spTree>
    <p:extLst>
      <p:ext uri="{BB962C8B-B14F-4D97-AF65-F5344CB8AC3E}">
        <p14:creationId xmlns:p14="http://schemas.microsoft.com/office/powerpoint/2010/main" val="17768803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1C4C8-5516-4D42-A9B1-E1CB14C44351}"/>
              </a:ext>
            </a:extLst>
          </p:cNvPr>
          <p:cNvSpPr>
            <a:spLocks noGrp="1"/>
          </p:cNvSpPr>
          <p:nvPr>
            <p:ph type="title"/>
          </p:nvPr>
        </p:nvSpPr>
        <p:spPr>
          <a:xfrm>
            <a:off x="1263880" y="0"/>
            <a:ext cx="9783529" cy="928762"/>
          </a:xfrm>
        </p:spPr>
        <p:txBody>
          <a:bodyPr>
            <a:normAutofit fontScale="90000"/>
          </a:bodyPr>
          <a:lstStyle/>
          <a:p>
            <a:r>
              <a:rPr lang="en-IN" dirty="0"/>
              <a:t>THE TOPIC – FROM DATA TO DECISIONS #3/3</a:t>
            </a:r>
          </a:p>
        </p:txBody>
      </p:sp>
      <p:sp>
        <p:nvSpPr>
          <p:cNvPr id="6" name="Content Placeholder 2">
            <a:extLst>
              <a:ext uri="{FF2B5EF4-FFF2-40B4-BE49-F238E27FC236}">
                <a16:creationId xmlns:a16="http://schemas.microsoft.com/office/drawing/2014/main" xmlns="" id="{702918C7-EC5A-44A4-B7C5-4DAF4E2D0D19}"/>
              </a:ext>
            </a:extLst>
          </p:cNvPr>
          <p:cNvSpPr>
            <a:spLocks noGrp="1"/>
          </p:cNvSpPr>
          <p:nvPr>
            <p:ph idx="1"/>
          </p:nvPr>
        </p:nvSpPr>
        <p:spPr>
          <a:xfrm>
            <a:off x="1028051" y="552116"/>
            <a:ext cx="10497517" cy="5951350"/>
          </a:xfrm>
        </p:spPr>
        <p:txBody>
          <a:bodyPr anchor="ctr">
            <a:normAutofit fontScale="55000" lnSpcReduction="20000"/>
          </a:bodyPr>
          <a:lstStyle/>
          <a:p>
            <a:pPr marL="0" indent="0">
              <a:lnSpc>
                <a:spcPct val="110000"/>
              </a:lnSpc>
              <a:buNone/>
            </a:pPr>
            <a:r>
              <a:rPr lang="en-IN" sz="3200" dirty="0"/>
              <a:t>    </a:t>
            </a:r>
            <a:r>
              <a:rPr lang="en-IN" sz="3600" b="1" dirty="0"/>
              <a:t>What are the smart engineers/scientists doing to bridge the gap? </a:t>
            </a:r>
          </a:p>
          <a:p>
            <a:pPr lvl="1">
              <a:lnSpc>
                <a:spcPct val="110000"/>
              </a:lnSpc>
            </a:pPr>
            <a:r>
              <a:rPr lang="en-US" sz="2400" b="1" dirty="0"/>
              <a:t>Model interpretability</a:t>
            </a:r>
          </a:p>
          <a:p>
            <a:pPr lvl="2">
              <a:lnSpc>
                <a:spcPct val="110000"/>
              </a:lnSpc>
            </a:pPr>
            <a:r>
              <a:rPr lang="en-IN" sz="2400" dirty="0"/>
              <a:t>Local Interpretable Model-Agnostic Explanations (</a:t>
            </a:r>
            <a:r>
              <a:rPr lang="en-US" sz="2200" dirty="0"/>
              <a:t>LIME) - </a:t>
            </a:r>
            <a:r>
              <a:rPr lang="en-US" sz="2200" dirty="0">
                <a:hlinkClick r:id="rId2"/>
              </a:rPr>
              <a:t>https://www.oreilly.com/learning/introduction-to-local-interpretable-model-agnostic-explanations-lime</a:t>
            </a:r>
            <a:endParaRPr lang="en-US" sz="2200" dirty="0"/>
          </a:p>
          <a:p>
            <a:pPr lvl="2">
              <a:lnSpc>
                <a:spcPct val="110000"/>
              </a:lnSpc>
            </a:pPr>
            <a:r>
              <a:rPr lang="en-US" sz="2200" dirty="0"/>
              <a:t>Interpretable machine learning - </a:t>
            </a:r>
            <a:r>
              <a:rPr lang="en-US" sz="2200" dirty="0">
                <a:hlinkClick r:id="rId3"/>
              </a:rPr>
              <a:t>https://christophm.github.io/interpretable-ml-book/</a:t>
            </a:r>
            <a:r>
              <a:rPr lang="en-US" sz="2200" dirty="0"/>
              <a:t> </a:t>
            </a:r>
          </a:p>
          <a:p>
            <a:pPr lvl="2">
              <a:lnSpc>
                <a:spcPct val="110000"/>
              </a:lnSpc>
            </a:pPr>
            <a:r>
              <a:rPr lang="en-US" sz="2200" dirty="0"/>
              <a:t>Deep Learning Feature Visualization - </a:t>
            </a:r>
            <a:r>
              <a:rPr lang="en-US" sz="2200" dirty="0">
                <a:hlinkClick r:id="rId4"/>
              </a:rPr>
              <a:t>https://distill.pub/2017/feature-visualization/</a:t>
            </a:r>
            <a:r>
              <a:rPr lang="en-US" sz="2200" dirty="0"/>
              <a:t> </a:t>
            </a:r>
          </a:p>
          <a:p>
            <a:pPr lvl="2">
              <a:lnSpc>
                <a:spcPct val="110000"/>
              </a:lnSpc>
            </a:pPr>
            <a:r>
              <a:rPr lang="en-US" sz="2200" dirty="0"/>
              <a:t>Shapley Values - </a:t>
            </a:r>
            <a:r>
              <a:rPr lang="en-US" sz="2200" dirty="0">
                <a:hlinkClick r:id="rId5"/>
              </a:rPr>
              <a:t>https://towardsdatascience.com/one-feature-attribution-method-to-supposedly-rule-them-all-shapley-values-f3e04534983d</a:t>
            </a:r>
            <a:r>
              <a:rPr lang="en-US" sz="2200" dirty="0"/>
              <a:t> </a:t>
            </a:r>
          </a:p>
          <a:p>
            <a:pPr lvl="1">
              <a:lnSpc>
                <a:spcPct val="110000"/>
              </a:lnSpc>
            </a:pPr>
            <a:r>
              <a:rPr lang="en-US" sz="2400" b="1" dirty="0"/>
              <a:t>Causal inference </a:t>
            </a:r>
          </a:p>
          <a:p>
            <a:pPr lvl="2">
              <a:lnSpc>
                <a:spcPct val="110000"/>
              </a:lnSpc>
            </a:pPr>
            <a:r>
              <a:rPr lang="en-US" sz="2200" dirty="0"/>
              <a:t>Causal Machine Learning - </a:t>
            </a:r>
            <a:r>
              <a:rPr lang="en-US" sz="2200" dirty="0">
                <a:hlinkClick r:id="rId6"/>
              </a:rPr>
              <a:t>https://www.youtube.com/watch?v=rkpNZ6Sf7NM</a:t>
            </a:r>
            <a:r>
              <a:rPr lang="en-US" sz="2200" dirty="0"/>
              <a:t> ; </a:t>
            </a:r>
            <a:r>
              <a:rPr lang="en-US" sz="2200" dirty="0">
                <a:hlinkClick r:id="rId7"/>
              </a:rPr>
              <a:t>http://www.unofficialgoogledatascience.com/2017/01/causality-in-machine-learning.html</a:t>
            </a:r>
            <a:r>
              <a:rPr lang="en-US" sz="2200" dirty="0"/>
              <a:t> </a:t>
            </a:r>
          </a:p>
          <a:p>
            <a:pPr lvl="2">
              <a:lnSpc>
                <a:spcPct val="110000"/>
              </a:lnSpc>
            </a:pPr>
            <a:r>
              <a:rPr lang="en-US" sz="2200" dirty="0"/>
              <a:t>Bayes Nets - </a:t>
            </a:r>
            <a:r>
              <a:rPr lang="en-US" sz="2200" dirty="0">
                <a:hlinkClick r:id="rId8"/>
              </a:rPr>
              <a:t>https://www.youtube.com/watch?v=gMQZq2O8yDA</a:t>
            </a:r>
            <a:r>
              <a:rPr lang="en-US" sz="2200" dirty="0"/>
              <a:t>; </a:t>
            </a:r>
            <a:r>
              <a:rPr lang="en-US" sz="2200" dirty="0">
                <a:hlinkClick r:id="rId9"/>
              </a:rPr>
              <a:t>https://inst.eecs.berkeley.edu/~cs188/fa18/assets/slides/lec15/FA18_cs188_lecture15_bayes_nets_III_inference_1pp.pdf</a:t>
            </a:r>
            <a:r>
              <a:rPr lang="en-US" sz="2200" dirty="0"/>
              <a:t> </a:t>
            </a:r>
          </a:p>
          <a:p>
            <a:pPr lvl="2">
              <a:lnSpc>
                <a:spcPct val="110000"/>
              </a:lnSpc>
            </a:pPr>
            <a:r>
              <a:rPr lang="en-US" sz="2200" dirty="0"/>
              <a:t>Structural Equation Modeling - </a:t>
            </a:r>
            <a:r>
              <a:rPr lang="en-US" sz="2200" dirty="0">
                <a:hlinkClick r:id="rId10"/>
              </a:rPr>
              <a:t>https://www.youtube.com/watch?v=eKkESdyMG9w</a:t>
            </a:r>
            <a:r>
              <a:rPr lang="en-US" sz="2200" dirty="0"/>
              <a:t> ; </a:t>
            </a:r>
            <a:r>
              <a:rPr lang="en-US" sz="2200" dirty="0">
                <a:hlinkClick r:id="rId11"/>
              </a:rPr>
              <a:t>https://www.kdnuggets.com/2017/03/structural-equation-modeling.html</a:t>
            </a:r>
            <a:r>
              <a:rPr lang="en-US" sz="2200" dirty="0"/>
              <a:t> </a:t>
            </a:r>
          </a:p>
          <a:p>
            <a:pPr lvl="1" algn="just">
              <a:lnSpc>
                <a:spcPct val="110000"/>
              </a:lnSpc>
            </a:pPr>
            <a:r>
              <a:rPr lang="en-US" sz="2400" b="1" dirty="0"/>
              <a:t>Magnitude of uncertainty</a:t>
            </a:r>
          </a:p>
          <a:p>
            <a:pPr lvl="2" algn="just">
              <a:lnSpc>
                <a:spcPct val="110000"/>
              </a:lnSpc>
            </a:pPr>
            <a:r>
              <a:rPr lang="en-US" sz="2200" dirty="0"/>
              <a:t>Quantification of uncertainty - </a:t>
            </a:r>
            <a:r>
              <a:rPr lang="en-US" sz="2200" dirty="0">
                <a:hlinkClick r:id="rId12"/>
              </a:rPr>
              <a:t>https://en.wikipedia.org/wiki/Uncertainty_quantification</a:t>
            </a:r>
            <a:r>
              <a:rPr lang="en-US" sz="2200" dirty="0"/>
              <a:t>  </a:t>
            </a:r>
          </a:p>
          <a:p>
            <a:pPr lvl="2" algn="just">
              <a:lnSpc>
                <a:spcPct val="110000"/>
              </a:lnSpc>
            </a:pPr>
            <a:r>
              <a:rPr lang="en-US" sz="2200" dirty="0"/>
              <a:t>Probabilistic programming/Bayesian Inference - </a:t>
            </a:r>
            <a:r>
              <a:rPr lang="en-US" sz="2200" dirty="0">
                <a:hlinkClick r:id="rId13"/>
              </a:rPr>
              <a:t>http://jakevdp.github.io/blog/2014/03/11/frequentism-and-bayesianism-a-practical-intro/</a:t>
            </a:r>
            <a:r>
              <a:rPr lang="en-US" sz="2200" dirty="0"/>
              <a:t> </a:t>
            </a:r>
          </a:p>
          <a:p>
            <a:pPr lvl="1" algn="just">
              <a:lnSpc>
                <a:spcPct val="110000"/>
              </a:lnSpc>
            </a:pPr>
            <a:r>
              <a:rPr lang="en-US" sz="2400" b="1" dirty="0"/>
              <a:t>External factors</a:t>
            </a:r>
          </a:p>
          <a:p>
            <a:pPr lvl="2" algn="just">
              <a:lnSpc>
                <a:spcPct val="110000"/>
              </a:lnSpc>
            </a:pPr>
            <a:r>
              <a:rPr lang="en-US" sz="2200" dirty="0"/>
              <a:t>Reinforcement Learning techniques like Q-Learning helps in learning the environment / ecosystem. </a:t>
            </a:r>
          </a:p>
          <a:p>
            <a:pPr lvl="1" algn="just">
              <a:lnSpc>
                <a:spcPct val="110000"/>
              </a:lnSpc>
            </a:pPr>
            <a:r>
              <a:rPr lang="en-US" sz="2400" b="1" dirty="0"/>
              <a:t>Not comprehending all restraints</a:t>
            </a:r>
          </a:p>
          <a:p>
            <a:pPr lvl="2">
              <a:lnSpc>
                <a:spcPct val="110000"/>
              </a:lnSpc>
            </a:pPr>
            <a:r>
              <a:rPr lang="en-US" sz="2200" dirty="0"/>
              <a:t>Constrained Optimization to the rescue</a:t>
            </a:r>
          </a:p>
        </p:txBody>
      </p:sp>
      <p:sp>
        <p:nvSpPr>
          <p:cNvPr id="7" name="Footer Placeholder 59">
            <a:extLst>
              <a:ext uri="{FF2B5EF4-FFF2-40B4-BE49-F238E27FC236}">
                <a16:creationId xmlns:a16="http://schemas.microsoft.com/office/drawing/2014/main" xmlns="" id="{465F7D25-5FF6-4339-A6BB-F1D3FD43A9C7}"/>
              </a:ext>
            </a:extLst>
          </p:cNvPr>
          <p:cNvSpPr>
            <a:spLocks noGrp="1"/>
          </p:cNvSpPr>
          <p:nvPr>
            <p:ph type="ftr" sz="quarter" idx="11"/>
          </p:nvPr>
        </p:nvSpPr>
        <p:spPr>
          <a:xfrm>
            <a:off x="5849738" y="6601365"/>
            <a:ext cx="5608764" cy="248503"/>
          </a:xfrm>
        </p:spPr>
        <p:txBody>
          <a:bodyPr/>
          <a:lstStyle/>
          <a:p>
            <a:r>
              <a:rPr lang="en-US" b="1" dirty="0"/>
              <a:t>SOME IDEAS ADAPTED FROM: </a:t>
            </a:r>
            <a:r>
              <a:rPr lang="en-US" dirty="0"/>
              <a:t>DR. KARTHIKEYAN SANKARAN, DIRECTOR, LATENTVIEW ANALYTICS</a:t>
            </a:r>
          </a:p>
        </p:txBody>
      </p:sp>
    </p:spTree>
    <p:extLst>
      <p:ext uri="{BB962C8B-B14F-4D97-AF65-F5344CB8AC3E}">
        <p14:creationId xmlns:p14="http://schemas.microsoft.com/office/powerpoint/2010/main" val="312292608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5367</TotalTime>
  <Words>2763</Words>
  <Application>Microsoft Office PowerPoint</Application>
  <PresentationFormat>Widescreen</PresentationFormat>
  <Paragraphs>516</Paragraphs>
  <Slides>38</Slides>
  <Notes>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6" baseType="lpstr">
      <vt:lpstr>Arial</vt:lpstr>
      <vt:lpstr>Calibri</vt:lpstr>
      <vt:lpstr>Latha</vt:lpstr>
      <vt:lpstr>Mangal</vt:lpstr>
      <vt:lpstr>Trebuchet MS</vt:lpstr>
      <vt:lpstr>Tw Cen MT</vt:lpstr>
      <vt:lpstr>Circuit</vt:lpstr>
      <vt:lpstr>Packager Shell Object</vt:lpstr>
      <vt:lpstr>FROM DATA TO DECISIONS: PREDICTIVE &amp; PRESCRIPTIVE ANALYTICS IN THE INDUSTRY</vt:lpstr>
      <vt:lpstr>OBEISANCE</vt:lpstr>
      <vt:lpstr>SOME QUIPS BEFORE WE START</vt:lpstr>
      <vt:lpstr>Agenda</vt:lpstr>
      <vt:lpstr>About me</vt:lpstr>
      <vt:lpstr>TERMS DEMYSTIFIED</vt:lpstr>
      <vt:lpstr>THE TOPIC – FROM DATA TO DECISIONS #1/3</vt:lpstr>
      <vt:lpstr>THE TOPIC – FROM DATA TO DECISIONS #2/3</vt:lpstr>
      <vt:lpstr>THE TOPIC – FROM DATA TO DECISIONS #3/3</vt:lpstr>
      <vt:lpstr>The GAP STILL EXISTS!  WHAT IS THE SOLUTION? THAT IS OUR TOPIC FOR TODAY </vt:lpstr>
      <vt:lpstr>THE ANALYTICS CONTINUUM #1/4</vt:lpstr>
      <vt:lpstr>THE ANALYTICS CONTINUUM #2/4</vt:lpstr>
      <vt:lpstr>THE ANALYTICS CONTINUUM – LOOK BACK #3/4</vt:lpstr>
      <vt:lpstr>THE ANALYTICS CONTINUUM – LOOK BACK #4/4</vt:lpstr>
      <vt:lpstr>DESCRIPTIVE ANALYTICS – WHAT IS IT?</vt:lpstr>
      <vt:lpstr>DESCRIPTIVE ANALYTICS – INDUSTRY EXAMPLE #1</vt:lpstr>
      <vt:lpstr>DESCRIPTIVE ANALYTICS – EXAMPLE FROM SCRATCH</vt:lpstr>
      <vt:lpstr>DESCRIPTIVE ANALYTICS – ENTER SIMULATION</vt:lpstr>
      <vt:lpstr>DESCRIPTIVE ANALYTICS – SIMULATION with PYTHON SIMPY</vt:lpstr>
      <vt:lpstr>DESCRIPTIVE ANALYTICS – SIMULATION ADVANCED EXAMPLE</vt:lpstr>
      <vt:lpstr>PREDICTIVE ANALYTICS – DEFINITION &amp; EXAMPLES</vt:lpstr>
      <vt:lpstr>PREDICTIVE ANALYTICS – WORKED OUT EXAMPLE</vt:lpstr>
      <vt:lpstr>PRESCRIPTIVE ANALYTICS – DEFINITION &amp; EXAMPLES</vt:lpstr>
      <vt:lpstr>PRESCRIPTIVE ANALYTICS - More thoughts &amp; EXAMPLES</vt:lpstr>
      <vt:lpstr>PRESCRIPTIVE ANALYTICS – WORKED OUT EXAMPLE</vt:lpstr>
      <vt:lpstr>PRESCRIPTIVE ANALYTICS – METAHEURISTICS</vt:lpstr>
      <vt:lpstr>PRESCRIPTIVE ANALYTICS – METAHEURISTICS</vt:lpstr>
      <vt:lpstr>PRESCRIPTIVE ANALYTICS – Genetic ALGORITHM WORKED EXAMPLE</vt:lpstr>
      <vt:lpstr>A CAREFUL WALK UP THE ANALYTICS CONTINUUM CAN GIVE YOU “WHAT DECISION” YOU NEED TO TAKE AND “WHEN” FOR YOUR BUSINESS’ COMPETITIVE ADVANTAGE</vt:lpstr>
      <vt:lpstr>PowerPoint Presentation</vt:lpstr>
      <vt:lpstr>PowerPoint Presentation</vt:lpstr>
      <vt:lpstr>BACKUP</vt:lpstr>
      <vt:lpstr>DESCRIPTIVE ANALYTICS – INDUSTRY EXAMPLE #2</vt:lpstr>
      <vt:lpstr>DESCRIPTIVE ANALYTICS – INDUSTRY EXAMPLE #3</vt:lpstr>
      <vt:lpstr>Descriptive – Descriptive Statistics</vt:lpstr>
      <vt:lpstr>PRESCRIPTIVE - Problem 1: Product mix problem</vt:lpstr>
      <vt:lpstr>PRESCRIPTIVE - Problem 2: Any port in a storm</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DATA TO DECISIONS: PREDICTIVE &amp; PRESCRIPTIVE ANALYTICS IN THE INDUSTRY</dc:title>
  <dc:creator>Bala Krishnan</dc:creator>
  <cp:keywords>CTPClassification=CTP_NT</cp:keywords>
  <cp:lastModifiedBy>Bala Krishnan, A</cp:lastModifiedBy>
  <cp:revision>34</cp:revision>
  <dcterms:created xsi:type="dcterms:W3CDTF">2018-12-01T15:49:50Z</dcterms:created>
  <dcterms:modified xsi:type="dcterms:W3CDTF">2018-12-08T05:14:52Z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9695c81b-467a-44e9-9790-65f340f460ef</vt:lpwstr>
  </property>
  <property fmtid="{D5CDD505-2E9C-101B-9397-08002B2CF9AE}" pid="3" name="CTP_TimeStamp">
    <vt:lpwstr>2018-12-08 05:14:50Z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